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2" r:id="rId3"/>
    <p:sldId id="313" r:id="rId4"/>
    <p:sldId id="319" r:id="rId5"/>
    <p:sldId id="322" r:id="rId6"/>
    <p:sldId id="320" r:id="rId7"/>
    <p:sldId id="315" r:id="rId8"/>
    <p:sldId id="321" r:id="rId9"/>
    <p:sldId id="314" r:id="rId10"/>
    <p:sldId id="309" r:id="rId11"/>
    <p:sldId id="317" r:id="rId12"/>
    <p:sldId id="318" r:id="rId13"/>
    <p:sldId id="324" r:id="rId14"/>
    <p:sldId id="301" r:id="rId15"/>
    <p:sldId id="299" r:id="rId16"/>
    <p:sldId id="308" r:id="rId17"/>
    <p:sldId id="296" r:id="rId18"/>
    <p:sldId id="310" r:id="rId19"/>
    <p:sldId id="311" r:id="rId20"/>
    <p:sldId id="304" r:id="rId21"/>
    <p:sldId id="327" r:id="rId22"/>
    <p:sldId id="312" r:id="rId23"/>
    <p:sldId id="305" r:id="rId24"/>
    <p:sldId id="306" r:id="rId25"/>
    <p:sldId id="307" r:id="rId26"/>
    <p:sldId id="328" r:id="rId27"/>
    <p:sldId id="325" r:id="rId28"/>
    <p:sldId id="32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092679"/>
    <a:srgbClr val="FF3300"/>
    <a:srgbClr val="092881"/>
    <a:srgbClr val="0C35A8"/>
    <a:srgbClr val="4B19D7"/>
    <a:srgbClr val="B11384"/>
    <a:srgbClr val="D3179D"/>
    <a:srgbClr val="8B177D"/>
    <a:srgbClr val="784FEB"/>
  </p:clrMru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22 образовательных учреждения,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реализующих </a:t>
            </a:r>
            <a:r>
              <a:rPr lang="ru-RU" dirty="0"/>
              <a:t>программы ДО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22 образовательных учреждения, реализующих программы ДО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Школы</c:v>
                </c:pt>
                <c:pt idx="1">
                  <c:v>Детские сады</c:v>
                </c:pt>
                <c:pt idx="2">
                  <c:v>Учреждения ДО</c:v>
                </c:pt>
                <c:pt idx="3">
                  <c:v>Краевые учреждения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Лист1!$A$2:$A$7</c:f>
              <c:strCache>
                <c:ptCount val="6"/>
                <c:pt idx="0">
                  <c:v>Социально-гуманитарная 27%</c:v>
                </c:pt>
                <c:pt idx="1">
                  <c:v>Естественнонаучная 13%</c:v>
                </c:pt>
                <c:pt idx="2">
                  <c:v>Художественная 23%</c:v>
                </c:pt>
                <c:pt idx="3">
                  <c:v>Физкультурно-спортивная 23%</c:v>
                </c:pt>
                <c:pt idx="4">
                  <c:v>Туристско-краеведческая 4%</c:v>
                </c:pt>
                <c:pt idx="5">
                  <c:v>Техническая 10%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83</c:v>
                </c:pt>
                <c:pt idx="1">
                  <c:v>40</c:v>
                </c:pt>
                <c:pt idx="2">
                  <c:v>69</c:v>
                </c:pt>
                <c:pt idx="3">
                  <c:v>71</c:v>
                </c:pt>
                <c:pt idx="4">
                  <c:v>12</c:v>
                </c:pt>
                <c:pt idx="5">
                  <c:v>31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8A2D6-9157-4A20-A207-A111A91801E4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AD396-192F-4591-9043-22A7DFCC79E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9490F-E701-4385-BDAC-20F3C9E70266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7F8A5-BCC3-491A-BC4D-38A202D9FB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mocber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vk.com/public19397454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oopc.ru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5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09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doopc.ru/" TargetMode="External"/><Relationship Id="rId2" Type="http://schemas.openxmlformats.org/officeDocument/2006/relationships/hyperlink" Target="http://vk.com/mocbe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gif"/><Relationship Id="rId23" Type="http://schemas.openxmlformats.org/officeDocument/2006/relationships/image" Target="../media/image28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ЛОГОТИПЫ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215"/>
            <a:ext cx="9143999" cy="56612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16" y="1412776"/>
            <a:ext cx="8388424" cy="35283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Отчет </a:t>
            </a:r>
            <a:b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Муниципального опорного центра</a:t>
            </a:r>
            <a:b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дополнительного образования детей</a:t>
            </a:r>
            <a:b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Березовского района</a:t>
            </a:r>
            <a:b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2024/2025 год</a:t>
            </a:r>
            <a:endParaRPr lang="ru-RU" sz="2400" b="1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3" name="Рисунок 12" descr="эмблема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3635896" y="476672"/>
            <a:ext cx="1368152" cy="133235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err="1" smtClean="0">
                <a:solidFill>
                  <a:srgbClr val="0070C0"/>
                </a:solidFill>
              </a:rPr>
              <a:t>Представленность</a:t>
            </a:r>
            <a:r>
              <a:rPr lang="ru-RU" sz="2500" b="1" dirty="0" smtClean="0">
                <a:solidFill>
                  <a:srgbClr val="0070C0"/>
                </a:solidFill>
              </a:rPr>
              <a:t> программ по направленностям</a:t>
            </a:r>
            <a:endParaRPr lang="ru-RU" sz="25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1700" dirty="0" smtClean="0"/>
              <a:t>Центры образования естественнонаучной и технологической направленностей «Точка роста» </a:t>
            </a:r>
          </a:p>
          <a:p>
            <a:pPr algn="ctr">
              <a:buNone/>
            </a:pPr>
            <a:r>
              <a:rPr lang="ru-RU" sz="1700" dirty="0" smtClean="0"/>
              <a:t>Центры образования цифрового и гуманитарного профилей «Точка роста»</a:t>
            </a:r>
          </a:p>
          <a:p>
            <a:pPr algn="ctr">
              <a:buNone/>
            </a:pPr>
            <a:endParaRPr lang="ru-RU" sz="1700" dirty="0" smtClean="0"/>
          </a:p>
          <a:p>
            <a:pPr marL="0" lvl="0" indent="0" algn="ctr">
              <a:buNone/>
              <a:defRPr/>
            </a:pPr>
            <a:r>
              <a:rPr lang="ru-RU" sz="1700" b="1" dirty="0" smtClean="0">
                <a:solidFill>
                  <a:srgbClr val="C00000"/>
                </a:solidFill>
                <a:cs typeface="Times New Roman" pitchFamily="18" charset="0"/>
              </a:rPr>
              <a:t>2020 год </a:t>
            </a:r>
            <a:r>
              <a:rPr lang="ru-RU" sz="1700" dirty="0" smtClean="0">
                <a:solidFill>
                  <a:srgbClr val="C00000"/>
                </a:solidFill>
                <a:cs typeface="Times New Roman" pitchFamily="18" charset="0"/>
              </a:rPr>
              <a:t>(год вхождения в проект)</a:t>
            </a:r>
          </a:p>
          <a:p>
            <a:pPr marL="0" lvl="0" indent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«Зыковская СОШ» - 5 программ</a:t>
            </a:r>
          </a:p>
          <a:p>
            <a:pPr marL="0" lvl="0" indent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«БСШ № 4 им. Героя Советского Союза П.Р. Мурашова» - 2 программы</a:t>
            </a:r>
          </a:p>
          <a:p>
            <a:pPr marL="0" lvl="0" indent="0" algn="ctr">
              <a:buNone/>
              <a:defRPr/>
            </a:pPr>
            <a:r>
              <a:rPr lang="ru-RU" sz="1700" b="1" dirty="0" smtClean="0">
                <a:solidFill>
                  <a:srgbClr val="C00000"/>
                </a:solidFill>
                <a:cs typeface="Times New Roman" pitchFamily="18" charset="0"/>
              </a:rPr>
              <a:t>2021 год</a:t>
            </a:r>
          </a:p>
          <a:p>
            <a:pPr marL="0" lvl="0" indent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«Есаульская СОШ» - 6 программ</a:t>
            </a:r>
          </a:p>
          <a:p>
            <a:pPr marL="0" lvl="0" indent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БСОШ №3 – 4 программы</a:t>
            </a:r>
          </a:p>
          <a:p>
            <a:pPr marL="0" lvl="0" indent="0" algn="ctr">
              <a:buNone/>
              <a:defRPr/>
            </a:pPr>
            <a:r>
              <a:rPr lang="ru-RU" sz="1700" b="1" dirty="0" smtClean="0">
                <a:solidFill>
                  <a:srgbClr val="C00000"/>
                </a:solidFill>
                <a:cs typeface="Times New Roman" pitchFamily="18" charset="0"/>
              </a:rPr>
              <a:t>2022 год</a:t>
            </a:r>
          </a:p>
          <a:p>
            <a:pPr marL="0" lvl="0" indent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БСШ № 1 им. Е.К. Зырянова - 3 программы</a:t>
            </a:r>
          </a:p>
          <a:p>
            <a:pPr marL="0" lvl="0" indent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«Бархатовская СОШ имени Ф.М. Шакшуева» - 2 программы</a:t>
            </a:r>
          </a:p>
          <a:p>
            <a:pPr lvl="0" algn="ctr">
              <a:buNone/>
              <a:defRPr/>
            </a:pPr>
            <a:r>
              <a:rPr lang="ru-RU" sz="1700" b="1" dirty="0" smtClean="0">
                <a:solidFill>
                  <a:srgbClr val="C00000"/>
                </a:solidFill>
                <a:cs typeface="Times New Roman" pitchFamily="18" charset="0"/>
              </a:rPr>
              <a:t>2023 год</a:t>
            </a:r>
          </a:p>
          <a:p>
            <a:pPr lvl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«Березовская СОШ № 5» - 3 программы</a:t>
            </a:r>
          </a:p>
          <a:p>
            <a:pPr lvl="0" algn="ctr">
              <a:buNone/>
              <a:defRPr/>
            </a:pPr>
            <a:r>
              <a:rPr lang="ru-RU" sz="1700" dirty="0" smtClean="0">
                <a:cs typeface="Times New Roman" pitchFamily="18" charset="0"/>
              </a:rPr>
              <a:t> МБОУ «Маганская СОШ» - 2 программы</a:t>
            </a:r>
          </a:p>
          <a:p>
            <a:pPr lvl="0" algn="ctr">
              <a:buNone/>
              <a:defRPr/>
            </a:pPr>
            <a:endParaRPr lang="ru-RU" sz="1700" dirty="0" smtClean="0">
              <a:cs typeface="Times New Roman" pitchFamily="18" charset="0"/>
            </a:endParaRPr>
          </a:p>
          <a:p>
            <a:pPr lvl="0" algn="ctr">
              <a:buNone/>
              <a:defRPr/>
            </a:pPr>
            <a:r>
              <a:rPr lang="ru-RU" sz="1700" b="1" dirty="0" smtClean="0">
                <a:cs typeface="Times New Roman" pitchFamily="18" charset="0"/>
              </a:rPr>
              <a:t>Итого в 2024/2025 учебном году 27 программ ДО</a:t>
            </a:r>
          </a:p>
          <a:p>
            <a:pPr algn="ctr">
              <a:buNone/>
            </a:pPr>
            <a:endParaRPr lang="ru-RU" sz="16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Представленность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программ в центрах образования на базе средних общеобразовательных школ</a:t>
            </a:r>
            <a:endParaRPr lang="ru-RU" sz="2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Picture 2" descr="C:\Users\User\Desktop\НАДЯ\отчеты\лого Точка рос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2376264" cy="794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132856"/>
            <a:ext cx="3528392" cy="43924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500" dirty="0" smtClean="0"/>
          </a:p>
          <a:p>
            <a:pPr algn="ctr">
              <a:buNone/>
            </a:pPr>
            <a:r>
              <a:rPr lang="ru-RU" sz="1500" dirty="0" smtClean="0"/>
              <a:t>        Молодые педагоги МБОУ «Маганская СОШ» представили практику реализации дополнительной общеобразовательной программы «ФиБиХ» в номинации "Физико-химическая".  Программа предусматривает целенаправленное  углубление основных химических, биологических,  физических понятий, полученных детьми на уроках химии, биологии, географии,  информатики, физики.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1" name="Picture 3" descr="C:\Users\User\Desktop\НАДЯ\сайты\статьи\биотоп\педагоги — копия.jpg"/>
          <p:cNvPicPr>
            <a:picLocks noChangeAspect="1" noChangeArrowheads="1"/>
          </p:cNvPicPr>
          <p:nvPr/>
        </p:nvPicPr>
        <p:blipFill>
          <a:blip r:embed="rId2" cstate="print"/>
          <a:srcRect t="20170"/>
          <a:stretch>
            <a:fillRect/>
          </a:stretch>
        </p:blipFill>
        <p:spPr bwMode="auto">
          <a:xfrm>
            <a:off x="6300192" y="1772816"/>
            <a:ext cx="2736304" cy="2566114"/>
          </a:xfrm>
          <a:prstGeom prst="rect">
            <a:avLst/>
          </a:prstGeom>
          <a:noFill/>
        </p:spPr>
      </p:pic>
      <p:pic>
        <p:nvPicPr>
          <p:cNvPr id="2052" name="Picture 4" descr="C:\Users\User\Desktop\НАДЯ\сайты\статьи\биотоп\диплом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54072"/>
            <a:ext cx="2592288" cy="3652576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Краевой конкурс лучших образовательных практик ДО естественнонаучной направленности «</a:t>
            </a:r>
            <a:r>
              <a:rPr lang="ru-RU" sz="2400" b="1" dirty="0" err="1" smtClean="0">
                <a:solidFill>
                  <a:srgbClr val="0070C0"/>
                </a:solidFill>
              </a:rPr>
              <a:t>БиоТОП</a:t>
            </a:r>
            <a:r>
              <a:rPr lang="ru-RU" sz="2400" b="1" dirty="0" smtClean="0">
                <a:solidFill>
                  <a:srgbClr val="0070C0"/>
                </a:solidFill>
              </a:rPr>
              <a:t> ПРОФИ»</a:t>
            </a:r>
          </a:p>
        </p:txBody>
      </p:sp>
      <p:pic>
        <p:nvPicPr>
          <p:cNvPr id="9" name="Picture 2" descr="C:\Users\User\Desktop\НАДЯ\отчеты\лого Точка рос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96752"/>
            <a:ext cx="2376264" cy="794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Реализация краткосрочных программ  </a:t>
            </a:r>
            <a:b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в летний период</a:t>
            </a:r>
            <a:endParaRPr lang="ru-RU" sz="25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1" y="1444575"/>
          <a:ext cx="5760639" cy="4367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1"/>
                <a:gridCol w="1680185"/>
                <a:gridCol w="1920213"/>
              </a:tblGrid>
              <a:tr h="394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программ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детей</a:t>
                      </a:r>
                      <a:endParaRPr lang="ru-RU" sz="1400" dirty="0"/>
                    </a:p>
                  </a:txBody>
                  <a:tcPr/>
                </a:tc>
              </a:tr>
              <a:tr h="4965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Ермолаевский центр</a:t>
                      </a:r>
                      <a:r>
                        <a:rPr lang="ru-RU" sz="1400" baseline="0" dirty="0" smtClean="0"/>
                        <a:t> ДО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350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Спортивная школа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БСШ №1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БСОШ №3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БСШ №4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БСОШ №5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Есаульская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Ермолаевская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Бархатовская</a:t>
                      </a:r>
                      <a:r>
                        <a:rPr lang="ru-RU" sz="1400" baseline="0" dirty="0" smtClean="0"/>
                        <a:t>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Зыковская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Маганская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</a:t>
                      </a:r>
                      <a:endParaRPr lang="ru-RU" sz="1400" dirty="0"/>
                    </a:p>
                  </a:txBody>
                  <a:tcPr/>
                </a:tc>
              </a:tr>
              <a:tr h="29656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Итого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19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1405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User\Desktop\НАДЯ\отчеты\летний лаге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5054">
            <a:off x="6561956" y="1821083"/>
            <a:ext cx="2494584" cy="1870938"/>
          </a:xfrm>
          <a:prstGeom prst="rect">
            <a:avLst/>
          </a:prstGeom>
          <a:noFill/>
        </p:spPr>
      </p:pic>
      <p:pic>
        <p:nvPicPr>
          <p:cNvPr id="1027" name="Picture 3" descr="C:\Users\User\Desktop\НАДЯ\отчеты\летний лагерь1.jpg"/>
          <p:cNvPicPr>
            <a:picLocks noChangeAspect="1" noChangeArrowheads="1"/>
          </p:cNvPicPr>
          <p:nvPr/>
        </p:nvPicPr>
        <p:blipFill>
          <a:blip r:embed="rId3" cstate="print"/>
          <a:srcRect l="23605" b="9485"/>
          <a:stretch>
            <a:fillRect/>
          </a:stretch>
        </p:blipFill>
        <p:spPr bwMode="auto">
          <a:xfrm rot="21301659">
            <a:off x="6090932" y="4775842"/>
            <a:ext cx="2915816" cy="1944243"/>
          </a:xfrm>
          <a:prstGeom prst="rect">
            <a:avLst/>
          </a:prstGeom>
          <a:noFill/>
        </p:spPr>
      </p:pic>
      <p:pic>
        <p:nvPicPr>
          <p:cNvPr id="1028" name="Picture 4" descr="C:\Users\User\Desktop\НАДЯ\отчеты\летний лагерь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2774">
            <a:off x="7007885" y="908720"/>
            <a:ext cx="2046679" cy="1535510"/>
          </a:xfrm>
          <a:prstGeom prst="rect">
            <a:avLst/>
          </a:prstGeom>
          <a:noFill/>
        </p:spPr>
      </p:pic>
      <p:pic>
        <p:nvPicPr>
          <p:cNvPr id="1029" name="Picture 5" descr="C:\Users\User\Desktop\НАДЯ\отчеты\летний лагерь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8414">
            <a:off x="6840126" y="3513274"/>
            <a:ext cx="1735803" cy="165891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36104" y="60212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Более </a:t>
            </a: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1400 </a:t>
            </a: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детей обучаются во время летнего отдыха!</a:t>
            </a:r>
            <a:r>
              <a:rPr lang="ru-RU" b="1" dirty="0" smtClean="0">
                <a:solidFill>
                  <a:srgbClr val="0C35A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C35A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User\Desktop\РМО\250325\фото видео\фото пригород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753909"/>
            <a:ext cx="2804369" cy="2104091"/>
          </a:xfrm>
          <a:prstGeom prst="rect">
            <a:avLst/>
          </a:prstGeom>
          <a:noFill/>
        </p:spPr>
      </p:pic>
      <p:pic>
        <p:nvPicPr>
          <p:cNvPr id="1035" name="Picture 11" descr="C:\Users\User\Desktop\РМО\250325\фото видео\фото пригород\6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908158"/>
            <a:ext cx="2880320" cy="1949842"/>
          </a:xfrm>
          <a:prstGeom prst="rect">
            <a:avLst/>
          </a:prstGeom>
          <a:noFill/>
        </p:spPr>
      </p:pic>
      <p:pic>
        <p:nvPicPr>
          <p:cNvPr id="1029" name="Picture 5" descr="C:\Users\User\Desktop\РМО\311024\фото видео 311024\пригород\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1329611" cy="1772815"/>
          </a:xfrm>
          <a:prstGeom prst="rect">
            <a:avLst/>
          </a:prstGeom>
          <a:noFill/>
        </p:spPr>
      </p:pic>
      <p:pic>
        <p:nvPicPr>
          <p:cNvPr id="1030" name="Picture 6" descr="C:\Users\User\Desktop\РМО\311024\фото видео 311024\пригород\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340768"/>
            <a:ext cx="2808312" cy="2106234"/>
          </a:xfrm>
          <a:prstGeom prst="rect">
            <a:avLst/>
          </a:prstGeom>
          <a:noFill/>
        </p:spPr>
      </p:pic>
      <p:pic>
        <p:nvPicPr>
          <p:cNvPr id="1028" name="Picture 4" descr="C:\Users\User\Desktop\РМО\311024\фото видео 311024\пригород\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0"/>
            <a:ext cx="1296143" cy="172819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700808"/>
            <a:ext cx="4320480" cy="2664296"/>
          </a:xfrm>
        </p:spPr>
        <p:txBody>
          <a:bodyPr>
            <a:noAutofit/>
          </a:bodyPr>
          <a:lstStyle/>
          <a:p>
            <a:r>
              <a:rPr lang="ru-RU" sz="1800" dirty="0" smtClean="0"/>
              <a:t>3 заседания</a:t>
            </a:r>
            <a:br>
              <a:rPr lang="ru-RU" sz="1800" dirty="0" smtClean="0"/>
            </a:br>
            <a:r>
              <a:rPr lang="ru-RU" sz="1800" dirty="0" smtClean="0"/>
              <a:t>14 спикеров МР Березовский</a:t>
            </a:r>
            <a:br>
              <a:rPr lang="ru-RU" sz="1800" dirty="0" smtClean="0"/>
            </a:br>
            <a:r>
              <a:rPr lang="ru-RU" sz="1800" dirty="0" smtClean="0"/>
              <a:t>2 спикера РМЦ ДОД Красноярского края</a:t>
            </a:r>
            <a:br>
              <a:rPr lang="ru-RU" sz="1800" dirty="0" smtClean="0"/>
            </a:br>
            <a:r>
              <a:rPr lang="ru-RU" sz="1800" dirty="0" smtClean="0"/>
              <a:t>60 педагогов, </a:t>
            </a:r>
            <a:br>
              <a:rPr lang="ru-RU" sz="1800" dirty="0" smtClean="0"/>
            </a:br>
            <a:r>
              <a:rPr lang="ru-RU" sz="1800" dirty="0" smtClean="0"/>
              <a:t>имеющих подтвержденный статус «педагог ДО»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26" name="Picture 2" descr="C:\Users\User\Desktop\РМО\311024\фото видео 311024\пригород\3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304256" cy="1728192"/>
          </a:xfrm>
          <a:prstGeom prst="rect">
            <a:avLst/>
          </a:prstGeom>
          <a:noFill/>
        </p:spPr>
      </p:pic>
      <p:pic>
        <p:nvPicPr>
          <p:cNvPr id="1027" name="Picture 3" descr="C:\Users\User\Desktop\РМО\311024\фото видео 311024\пригород\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0"/>
            <a:ext cx="2304256" cy="1728192"/>
          </a:xfrm>
          <a:prstGeom prst="rect">
            <a:avLst/>
          </a:prstGeom>
          <a:noFill/>
        </p:spPr>
      </p:pic>
      <p:pic>
        <p:nvPicPr>
          <p:cNvPr id="1031" name="Picture 7" descr="C:\Users\User\Desktop\РМО\rmo лого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72820" y="-27384"/>
            <a:ext cx="2371180" cy="1711188"/>
          </a:xfrm>
          <a:prstGeom prst="rect">
            <a:avLst/>
          </a:prstGeom>
          <a:noFill/>
        </p:spPr>
      </p:pic>
      <p:pic>
        <p:nvPicPr>
          <p:cNvPr id="1033" name="Picture 9" descr="C:\Users\User\Desktop\РМО\250325\фото видео\фото пригород\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429000"/>
            <a:ext cx="2301858" cy="1728192"/>
          </a:xfrm>
          <a:prstGeom prst="rect">
            <a:avLst/>
          </a:prstGeom>
          <a:noFill/>
        </p:spPr>
      </p:pic>
      <p:pic>
        <p:nvPicPr>
          <p:cNvPr id="1032" name="Picture 8" descr="C:\Users\User\Desktop\РМО\160125\Лобазов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3429000"/>
            <a:ext cx="3172450" cy="1728192"/>
          </a:xfrm>
          <a:prstGeom prst="rect">
            <a:avLst/>
          </a:prstGeom>
          <a:noFill/>
        </p:spPr>
      </p:pic>
      <p:pic>
        <p:nvPicPr>
          <p:cNvPr id="1034" name="Picture 10" descr="C:\Users\User\Desktop\РМО\250325\фото видео\фото пригород\12 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157192"/>
            <a:ext cx="2267744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092679"/>
                </a:solidFill>
              </a:rPr>
              <a:t/>
            </a:r>
            <a:br>
              <a:rPr lang="ru-RU" dirty="0" smtClean="0">
                <a:solidFill>
                  <a:srgbClr val="092679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Экспертно-консультационные мероприятия </a:t>
            </a:r>
            <a:r>
              <a:rPr lang="ru-RU" dirty="0" smtClean="0">
                <a:solidFill>
                  <a:srgbClr val="092679"/>
                </a:solidFill>
              </a:rPr>
              <a:t/>
            </a:r>
            <a:br>
              <a:rPr lang="ru-RU" dirty="0" smtClean="0">
                <a:solidFill>
                  <a:srgbClr val="092679"/>
                </a:solidFill>
              </a:rPr>
            </a:br>
            <a:endParaRPr lang="ru-RU" dirty="0">
              <a:solidFill>
                <a:srgbClr val="092679"/>
              </a:solidFill>
            </a:endParaRPr>
          </a:p>
        </p:txBody>
      </p:sp>
      <p:pic>
        <p:nvPicPr>
          <p:cNvPr id="1026" name="Picture 2" descr="C:\Users\User\Desktop\НАДЯ\меропр МОЦ\выезды\фото\расписание\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020" y="2276872"/>
            <a:ext cx="2052228" cy="2736304"/>
          </a:xfrm>
          <a:prstGeom prst="rect">
            <a:avLst/>
          </a:prstGeom>
          <a:noFill/>
        </p:spPr>
      </p:pic>
      <p:pic>
        <p:nvPicPr>
          <p:cNvPr id="1028" name="Picture 4" descr="C:\Users\User\Desktop\НАДЯ\меропр МОЦ\выезды\фото\атмосфера\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1772" y="2276872"/>
            <a:ext cx="2052228" cy="2736304"/>
          </a:xfrm>
          <a:prstGeom prst="rect">
            <a:avLst/>
          </a:prstGeom>
          <a:noFill/>
        </p:spPr>
      </p:pic>
      <p:pic>
        <p:nvPicPr>
          <p:cNvPr id="1029" name="Picture 5" descr="C:\Users\User\Desktop\НАДЯ\меропр МОЦ\выезды\фото\атмосфера\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2051720" cy="2735626"/>
          </a:xfrm>
          <a:prstGeom prst="rect">
            <a:avLst/>
          </a:prstGeom>
          <a:noFill/>
        </p:spPr>
      </p:pic>
      <p:pic>
        <p:nvPicPr>
          <p:cNvPr id="1031" name="Picture 7" descr="C:\Users\User\Desktop\НАДЯ\меропр МОЦ\выезды\фото\атмосфера\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5756" y="2276872"/>
            <a:ext cx="2052228" cy="2736304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5157192"/>
            <a:ext cx="205172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Посещение занятий по программам 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Соответствие расписания занятий ГИС «Навигатор»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82738" y="980728"/>
            <a:ext cx="71222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17 марта - 24 апреля 2025</a:t>
            </a:r>
          </a:p>
          <a:p>
            <a:pPr algn="ctr"/>
            <a:r>
              <a:rPr lang="ru-RU" sz="2000" dirty="0" smtClean="0"/>
              <a:t>15 образовательных учреждений</a:t>
            </a:r>
          </a:p>
          <a:p>
            <a:pPr algn="ctr"/>
            <a:r>
              <a:rPr lang="ru-RU" sz="2000" b="1" dirty="0" smtClean="0"/>
              <a:t>Письмо МОО «О результатах проведения…» №420 от 16.05.25</a:t>
            </a:r>
            <a:endParaRPr lang="ru-RU" sz="2000" b="1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788024" y="5157192"/>
            <a:ext cx="205172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+mj-lt"/>
                <a:ea typeface="+mj-ea"/>
                <a:cs typeface="+mj-cs"/>
              </a:rPr>
              <a:t>Наличие информационной составляющей по ДО, доступной для родителей и детей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092280" y="5157192"/>
            <a:ext cx="205172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+mj-lt"/>
                <a:ea typeface="+mj-ea"/>
                <a:cs typeface="+mj-cs"/>
              </a:rPr>
              <a:t>Наглядное представление результатов обучения по программам ДО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339752" y="5157192"/>
            <a:ext cx="205172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/>
              <a:t>Применение раздаточного и демонстрационного материала, оборудования «Точка роста» на занятиях ДО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C:\Users\User\Desktop\НАДЯ\сайты\статьи\ярмарка программ №38\фото ярмарка — копия\20240913_103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65281" y="1529789"/>
            <a:ext cx="2088232" cy="1566174"/>
          </a:xfrm>
          <a:prstGeom prst="rect">
            <a:avLst/>
          </a:prstGeom>
          <a:noFill/>
        </p:spPr>
      </p:pic>
      <p:pic>
        <p:nvPicPr>
          <p:cNvPr id="3082" name="Picture 10" descr="C:\Users\User\Desktop\НАДЯ\сайты\статьи\ярмарка программ №38\фото ярмарка — копия\20240913_161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8716">
            <a:off x="2086233" y="1314241"/>
            <a:ext cx="2912091" cy="21840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810344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</a:rPr>
              <a:t>Работа с ученическим и родительским сообществом</a:t>
            </a:r>
            <a:endParaRPr lang="ru-RU" sz="25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0688"/>
            <a:ext cx="7632848" cy="43204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500" b="1" dirty="0" smtClean="0">
                <a:solidFill>
                  <a:srgbClr val="FF0000"/>
                </a:solidFill>
              </a:rPr>
              <a:t>ЯРМАРКА ПРОГРАММ ДО</a:t>
            </a:r>
            <a:endParaRPr lang="ru-RU" sz="2500" b="1" dirty="0" smtClean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НАДЯ\сайты\статьи\ярмарка программ №38\Заставка Зыко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124744"/>
            <a:ext cx="2304256" cy="1728192"/>
          </a:xfrm>
          <a:prstGeom prst="rect">
            <a:avLst/>
          </a:prstGeom>
          <a:noFill/>
        </p:spPr>
      </p:pic>
      <p:pic>
        <p:nvPicPr>
          <p:cNvPr id="3076" name="Picture 4" descr="C:\Users\User\Desktop\НАДЯ\сайты\статьи\ярмарка программ №38\фото ярмарка — копия\20240913_102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15555">
            <a:off x="6591949" y="4793139"/>
            <a:ext cx="2552051" cy="1914038"/>
          </a:xfrm>
          <a:prstGeom prst="rect">
            <a:avLst/>
          </a:prstGeom>
          <a:noFill/>
        </p:spPr>
      </p:pic>
      <p:pic>
        <p:nvPicPr>
          <p:cNvPr id="3077" name="Picture 5" descr="C:\Users\User\Desktop\НАДЯ\сайты\статьи\ярмарка программ №38\фото ярмарка — копия\20240913_102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3555014"/>
            <a:ext cx="2808312" cy="2106234"/>
          </a:xfrm>
          <a:prstGeom prst="rect">
            <a:avLst/>
          </a:prstGeom>
          <a:noFill/>
        </p:spPr>
      </p:pic>
      <p:pic>
        <p:nvPicPr>
          <p:cNvPr id="3078" name="Picture 6" descr="C:\Users\User\Desktop\НАДЯ\сайты\статьи\ярмарка программ №38\фото ярмарка — копия\20240913_1034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739098"/>
            <a:ext cx="2456041" cy="1842030"/>
          </a:xfrm>
          <a:prstGeom prst="rect">
            <a:avLst/>
          </a:prstGeom>
          <a:noFill/>
        </p:spPr>
      </p:pic>
      <p:pic>
        <p:nvPicPr>
          <p:cNvPr id="3079" name="Picture 7" descr="C:\Users\User\Desktop\НАДЯ\сайты\статьи\ярмарка программ №38\фото ярмарка — копия\20240913_1022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301752">
            <a:off x="6452929" y="1157556"/>
            <a:ext cx="2572745" cy="1929560"/>
          </a:xfrm>
          <a:prstGeom prst="rect">
            <a:avLst/>
          </a:prstGeom>
          <a:noFill/>
        </p:spPr>
      </p:pic>
      <p:pic>
        <p:nvPicPr>
          <p:cNvPr id="3081" name="Picture 9" descr="C:\Users\User\Desktop\НАДЯ\сайты\статьи\ярмарка программ №38\фото ярмарка — копия\20240913_16131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213538">
            <a:off x="102049" y="4534854"/>
            <a:ext cx="2465639" cy="1849229"/>
          </a:xfrm>
          <a:prstGeom prst="rect">
            <a:avLst/>
          </a:prstGeom>
          <a:noFill/>
        </p:spPr>
      </p:pic>
      <p:pic>
        <p:nvPicPr>
          <p:cNvPr id="3074" name="Picture 2" descr="C:\Users\User\Desktop\НАДЯ\сайты\статьи\ярмарка программ №38\фото ярмарка — копия\20240913_1025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81110">
            <a:off x="4160269" y="4924554"/>
            <a:ext cx="2403134" cy="1802351"/>
          </a:xfrm>
          <a:prstGeom prst="rect">
            <a:avLst/>
          </a:prstGeom>
          <a:noFill/>
        </p:spPr>
      </p:pic>
      <p:pic>
        <p:nvPicPr>
          <p:cNvPr id="3080" name="Picture 8" descr="C:\Users\User\Desktop\НАДЯ\сайты\статьи\ярмарка программ №38\фото ярмарка — копия\20240913_103715.jpg"/>
          <p:cNvPicPr>
            <a:picLocks noChangeAspect="1" noChangeArrowheads="1"/>
          </p:cNvPicPr>
          <p:nvPr/>
        </p:nvPicPr>
        <p:blipFill>
          <a:blip r:embed="rId11" cstate="print"/>
          <a:srcRect l="10773"/>
          <a:stretch>
            <a:fillRect/>
          </a:stretch>
        </p:blipFill>
        <p:spPr bwMode="auto">
          <a:xfrm rot="21278806">
            <a:off x="4285118" y="3146926"/>
            <a:ext cx="2270533" cy="1908512"/>
          </a:xfrm>
          <a:prstGeom prst="rect">
            <a:avLst/>
          </a:prstGeom>
          <a:noFill/>
        </p:spPr>
      </p:pic>
      <p:pic>
        <p:nvPicPr>
          <p:cNvPr id="3075" name="Picture 3" descr="C:\Users\User\Desktop\НАДЯ\сайты\статьи\ярмарка программ №38\фото ярмарка — копия\20240913_10260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20747" y="2996952"/>
            <a:ext cx="2243741" cy="1682806"/>
          </a:xfrm>
          <a:prstGeom prst="rect">
            <a:avLst/>
          </a:prstGeom>
          <a:noFill/>
        </p:spPr>
      </p:pic>
      <p:pic>
        <p:nvPicPr>
          <p:cNvPr id="3084" name="Picture 12" descr="C:\Users\User\Desktop\НАДЯ\сайты\статьи\ярмарка программ №38\фото ярмарка — копия\20240913_16263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0253" y="5544616"/>
            <a:ext cx="1787691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56992"/>
            <a:ext cx="2880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Международный творческий конкурс</a:t>
            </a:r>
          </a:p>
          <a:p>
            <a:pPr algn="ctr"/>
            <a:r>
              <a:rPr lang="ru-RU" sz="1400" dirty="0" smtClean="0"/>
              <a:t>по изобразительному</a:t>
            </a:r>
          </a:p>
          <a:p>
            <a:pPr algn="ctr"/>
            <a:r>
              <a:rPr lang="ru-RU" sz="1400" dirty="0" smtClean="0"/>
              <a:t>и декоративному искусству</a:t>
            </a:r>
          </a:p>
          <a:p>
            <a:pPr algn="ctr"/>
            <a:r>
              <a:rPr lang="ru-RU" sz="1400" dirty="0" smtClean="0"/>
              <a:t>«Дети рисуют Победу»</a:t>
            </a:r>
          </a:p>
          <a:p>
            <a:pPr algn="ctr"/>
            <a:r>
              <a:rPr lang="ru-RU" sz="1400" b="1" dirty="0" smtClean="0"/>
              <a:t>221 заявка, 15 ОУ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финалиста в категории «до 7 лет» </a:t>
            </a:r>
            <a:r>
              <a:rPr lang="ru-RU" sz="1400" dirty="0" smtClean="0"/>
              <a:t>воспитанники детского сада МБОУ «Ермолаевская СОШ»</a:t>
            </a:r>
            <a:endParaRPr lang="ru-RU" sz="1400" dirty="0"/>
          </a:p>
        </p:txBody>
      </p:sp>
      <p:pic>
        <p:nvPicPr>
          <p:cNvPr id="1027" name="Picture 3" descr="C:\Users\User\Desktop\НАДЯ\меропр МОЦ\дети рисуют победу\выставк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6683396"/>
            <a:ext cx="4342625" cy="4426980"/>
          </a:xfrm>
          <a:prstGeom prst="rect">
            <a:avLst/>
          </a:prstGeom>
          <a:noFill/>
        </p:spPr>
      </p:pic>
      <p:pic>
        <p:nvPicPr>
          <p:cNvPr id="1028" name="Picture 4" descr="C:\Users\User\Desktop\НАДЯ\меропр МОЦ\дети рисуют победу\выставк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559" y="404664"/>
            <a:ext cx="2472257" cy="2520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27984" y="3412157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3 выставки</a:t>
            </a:r>
          </a:p>
          <a:p>
            <a:pPr algn="ctr"/>
            <a:r>
              <a:rPr lang="ru-RU" sz="1400" b="1" dirty="0" smtClean="0"/>
              <a:t>в Администрации </a:t>
            </a:r>
          </a:p>
          <a:p>
            <a:pPr algn="ctr"/>
            <a:r>
              <a:rPr lang="ru-RU" sz="1400" b="1" dirty="0" smtClean="0"/>
              <a:t>Березовского района </a:t>
            </a:r>
          </a:p>
          <a:p>
            <a:pPr algn="ctr"/>
            <a:r>
              <a:rPr lang="ru-RU" sz="1400" dirty="0" smtClean="0"/>
              <a:t>23 февраля / 9 мая</a:t>
            </a:r>
          </a:p>
          <a:p>
            <a:pPr algn="ctr"/>
            <a:r>
              <a:rPr lang="ru-RU" sz="1400" dirty="0" smtClean="0"/>
              <a:t>Летние каникулы</a:t>
            </a:r>
          </a:p>
          <a:p>
            <a:pPr algn="ctr"/>
            <a:r>
              <a:rPr lang="ru-RU" sz="1400" b="1" dirty="0" smtClean="0"/>
              <a:t>61 работа</a:t>
            </a:r>
            <a:endParaRPr lang="ru-RU" sz="1400" b="1" dirty="0"/>
          </a:p>
        </p:txBody>
      </p:sp>
      <p:pic>
        <p:nvPicPr>
          <p:cNvPr id="6146" name="Picture 2" descr="C:\Users\User\Desktop\НАДЯ\меропр МОЦ\дети рисуют победу\выставка\фото выставки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04664"/>
            <a:ext cx="1872208" cy="2496277"/>
          </a:xfrm>
          <a:prstGeom prst="rect">
            <a:avLst/>
          </a:prstGeom>
          <a:noFill/>
        </p:spPr>
      </p:pic>
      <p:pic>
        <p:nvPicPr>
          <p:cNvPr id="6147" name="Picture 3" descr="C:\Users\User\Desktop\НАДЯ\меропр МОЦ\дети рисуют победу\выставка\апрель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4664"/>
            <a:ext cx="1872208" cy="2496277"/>
          </a:xfrm>
          <a:prstGeom prst="rect">
            <a:avLst/>
          </a:prstGeom>
          <a:noFill/>
        </p:spPr>
      </p:pic>
      <p:pic>
        <p:nvPicPr>
          <p:cNvPr id="6149" name="Picture 5" descr="C:\Users\User\Desktop\НАДЯ\меропр МОЦ\дети рисуют победу\выставка\3май.jpg"/>
          <p:cNvPicPr>
            <a:picLocks noChangeAspect="1" noChangeArrowheads="1"/>
          </p:cNvPicPr>
          <p:nvPr/>
        </p:nvPicPr>
        <p:blipFill>
          <a:blip r:embed="rId7" cstate="print"/>
          <a:srcRect b="4226"/>
          <a:stretch>
            <a:fillRect/>
          </a:stretch>
        </p:blipFill>
        <p:spPr bwMode="auto">
          <a:xfrm>
            <a:off x="6876256" y="404664"/>
            <a:ext cx="1944216" cy="2482724"/>
          </a:xfrm>
          <a:prstGeom prst="rect">
            <a:avLst/>
          </a:prstGeom>
          <a:noFill/>
        </p:spPr>
      </p:pic>
      <p:pic>
        <p:nvPicPr>
          <p:cNvPr id="6151" name="Picture 7" descr="C:\Users\User\Desktop\НАДЯ\меропр МОЦ\дети рисуют победу\итоги\Тетерина свидв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3501008"/>
            <a:ext cx="961371" cy="1368152"/>
          </a:xfrm>
          <a:prstGeom prst="rect">
            <a:avLst/>
          </a:prstGeom>
          <a:noFill/>
        </p:spPr>
      </p:pic>
      <p:pic>
        <p:nvPicPr>
          <p:cNvPr id="3074" name="Picture 2" descr="C:\Users\User\Desktop\НАДЯ\меропр МОЦ\дети рисуют победу\итоги\Рудых Диплом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3501008"/>
            <a:ext cx="966258" cy="1368152"/>
          </a:xfrm>
          <a:prstGeom prst="rect">
            <a:avLst/>
          </a:prstGeom>
          <a:noFill/>
        </p:spPr>
      </p:pic>
      <p:pic>
        <p:nvPicPr>
          <p:cNvPr id="3075" name="Picture 3" descr="C:\Users\User\Desktop\НАДЯ\меропр МОЦ\дети рисуют победу\итоги\Асерин Диплом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5085184"/>
            <a:ext cx="1006477" cy="142195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233285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9 школ</a:t>
            </a:r>
          </a:p>
          <a:p>
            <a:pPr algn="ctr"/>
            <a:r>
              <a:rPr lang="ru-RU" sz="1800" dirty="0" smtClean="0"/>
              <a:t>16 педагогов-навигаторов, из них 13 окончили курс повышения квалификации</a:t>
            </a:r>
          </a:p>
          <a:p>
            <a:pPr algn="ctr"/>
            <a:r>
              <a:rPr lang="ru-RU" sz="1800" dirty="0" smtClean="0"/>
              <a:t>1366 учеников на платформе  </a:t>
            </a:r>
            <a:r>
              <a:rPr lang="en-US" sz="1800" dirty="0" smtClean="0">
                <a:solidFill>
                  <a:srgbClr val="0070C0"/>
                </a:solidFill>
              </a:rPr>
              <a:t>bvbinfo.ru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1800" dirty="0" smtClean="0"/>
              <a:t>Большой </a:t>
            </a:r>
            <a:r>
              <a:rPr lang="ru-RU" sz="1800" dirty="0" err="1" smtClean="0"/>
              <a:t>профориентационный</a:t>
            </a:r>
            <a:r>
              <a:rPr lang="ru-RU" sz="1800" dirty="0" smtClean="0"/>
              <a:t> Фестиваль профессий для учащихся</a:t>
            </a:r>
          </a:p>
          <a:p>
            <a:pPr algn="ctr"/>
            <a:r>
              <a:rPr lang="ru-RU" sz="1800" dirty="0" smtClean="0"/>
              <a:t>Семинар-практикум «Новые возможности для дополнительного образования на основе инструментов и технологий движения </a:t>
            </a:r>
            <a:r>
              <a:rPr lang="ru-RU" sz="1800" dirty="0" err="1" smtClean="0"/>
              <a:t>ЮниорПрофи</a:t>
            </a:r>
            <a:r>
              <a:rPr lang="ru-RU" sz="1800" dirty="0" smtClean="0"/>
              <a:t>, проекта «Билет в будущее» для педагогов</a:t>
            </a:r>
          </a:p>
          <a:p>
            <a:pPr algn="ctr"/>
            <a:r>
              <a:rPr lang="ru-RU" sz="1800" dirty="0" smtClean="0"/>
              <a:t>Участие в реализации проекта апробации маршрутизации обучающихся 8-9 классов</a:t>
            </a:r>
            <a:endParaRPr lang="ru-RU" sz="1800" dirty="0"/>
          </a:p>
        </p:txBody>
      </p:sp>
      <p:pic>
        <p:nvPicPr>
          <p:cNvPr id="1026" name="Picture 2" descr="C:\Users\User\Desktop\НАДЯ\сайты\статьи\бвб\фото\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936104"/>
          </a:xfrm>
          <a:prstGeom prst="rect">
            <a:avLst/>
          </a:prstGeom>
          <a:noFill/>
        </p:spPr>
      </p:pic>
      <p:pic>
        <p:nvPicPr>
          <p:cNvPr id="1029" name="Picture 5" descr="C:\Users\User\Desktop\НАДЯ\сайты\статьи\бвб\фото\1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2085696" cy="2780928"/>
          </a:xfrm>
          <a:prstGeom prst="rect">
            <a:avLst/>
          </a:prstGeom>
          <a:noFill/>
        </p:spPr>
      </p:pic>
      <p:pic>
        <p:nvPicPr>
          <p:cNvPr id="1030" name="Picture 6" descr="C:\Users\User\Desktop\НАДЯ\сайты\статьи\бвб\фото\3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1286" y="4054424"/>
            <a:ext cx="2102682" cy="2803576"/>
          </a:xfrm>
          <a:prstGeom prst="rect">
            <a:avLst/>
          </a:prstGeom>
          <a:noFill/>
        </p:spPr>
      </p:pic>
      <p:pic>
        <p:nvPicPr>
          <p:cNvPr id="1031" name="Picture 7" descr="C:\Users\User\Desktop\НАДЯ\сайты\статьи\бвб\фото\4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073690"/>
            <a:ext cx="2088232" cy="2784309"/>
          </a:xfrm>
          <a:prstGeom prst="rect">
            <a:avLst/>
          </a:prstGeom>
          <a:noFill/>
        </p:spPr>
      </p:pic>
      <p:pic>
        <p:nvPicPr>
          <p:cNvPr id="1032" name="Picture 8" descr="C:\Users\User\Desktop\НАДЯ\сайты\статьи\бвб\фото\4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062434"/>
            <a:ext cx="1288581" cy="2795566"/>
          </a:xfrm>
          <a:prstGeom prst="rect">
            <a:avLst/>
          </a:prstGeom>
          <a:noFill/>
        </p:spPr>
      </p:pic>
      <p:pic>
        <p:nvPicPr>
          <p:cNvPr id="1033" name="Picture 9" descr="C:\Users\User\Desktop\НАДЯ\сайты\статьи\бвб\фото\4 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4068636"/>
            <a:ext cx="1296144" cy="2816748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</a:rPr>
              <a:t>Проект «Единая модель профориентации</a:t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>«Билет в будущее» (6-11 </a:t>
            </a:r>
            <a:r>
              <a:rPr lang="ru-RU" sz="2500" b="1" dirty="0" err="1" smtClean="0">
                <a:solidFill>
                  <a:srgbClr val="0070C0"/>
                </a:solidFill>
              </a:rPr>
              <a:t>кл</a:t>
            </a:r>
            <a:r>
              <a:rPr lang="ru-RU" sz="2500" b="1" dirty="0" smtClean="0">
                <a:solidFill>
                  <a:srgbClr val="0070C0"/>
                </a:solidFill>
              </a:rPr>
              <a:t>)</a:t>
            </a:r>
            <a:endParaRPr lang="ru-RU" sz="25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FF3300"/>
                </a:solidFill>
              </a:rPr>
              <a:t>Ресурсный центр естественнонаучной направленности </a:t>
            </a:r>
            <a:br>
              <a:rPr lang="ru-RU" sz="2500" b="1" dirty="0" smtClean="0">
                <a:solidFill>
                  <a:srgbClr val="FF3300"/>
                </a:solidFill>
              </a:rPr>
            </a:br>
            <a:r>
              <a:rPr lang="ru-RU" sz="2500" b="1" dirty="0" smtClean="0">
                <a:solidFill>
                  <a:srgbClr val="FF3300"/>
                </a:solidFill>
              </a:rPr>
              <a:t>Красноярский краевой центр «Юннаты»</a:t>
            </a:r>
            <a:endParaRPr lang="ru-RU" sz="2500" b="1" dirty="0">
              <a:solidFill>
                <a:srgbClr val="FF3300"/>
              </a:solidFill>
            </a:endParaRPr>
          </a:p>
        </p:txBody>
      </p:sp>
      <p:pic>
        <p:nvPicPr>
          <p:cNvPr id="2050" name="Picture 2" descr="C:\Users\User\Desktop\НАДЯ\меропр МОЦ\Юннаты\лог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504056" cy="5040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15695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III Всероссийская олимпиада по естественнонаучной грамотности</a:t>
            </a:r>
          </a:p>
          <a:p>
            <a:r>
              <a:rPr lang="ru-RU" dirty="0" smtClean="0"/>
              <a:t>8 школ, </a:t>
            </a:r>
            <a:r>
              <a:rPr lang="ru-RU" dirty="0" smtClean="0">
                <a:solidFill>
                  <a:srgbClr val="FF0000"/>
                </a:solidFill>
              </a:rPr>
              <a:t>призер СОШ3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262181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Краевая экологическая акция «Зимняя планета детства»</a:t>
            </a:r>
          </a:p>
          <a:p>
            <a:r>
              <a:rPr lang="ru-RU" dirty="0" smtClean="0"/>
              <a:t>11 ОУ, </a:t>
            </a:r>
            <a:r>
              <a:rPr lang="ru-RU" dirty="0" smtClean="0">
                <a:solidFill>
                  <a:srgbClr val="FF0000"/>
                </a:solidFill>
              </a:rPr>
              <a:t>418 участников</a:t>
            </a:r>
          </a:p>
          <a:p>
            <a:endParaRPr lang="ru-RU" dirty="0" smtClean="0"/>
          </a:p>
          <a:p>
            <a:r>
              <a:rPr lang="ru-RU" dirty="0" smtClean="0"/>
              <a:t>Краевой конкурс «Новогодняя игрушка «Красная книга Красноярского края»</a:t>
            </a:r>
          </a:p>
          <a:p>
            <a:r>
              <a:rPr lang="ru-RU" dirty="0" smtClean="0"/>
              <a:t>13 ОУ, 57 заявок ГИС «Навигатор»</a:t>
            </a:r>
          </a:p>
          <a:p>
            <a:r>
              <a:rPr lang="ru-RU" u="sng" dirty="0" smtClean="0"/>
              <a:t>5-6 лет </a:t>
            </a:r>
            <a:r>
              <a:rPr lang="ru-RU" dirty="0" smtClean="0">
                <a:solidFill>
                  <a:srgbClr val="FF0000"/>
                </a:solidFill>
              </a:rPr>
              <a:t>1 место </a:t>
            </a:r>
            <a:r>
              <a:rPr lang="ru-RU" dirty="0" err="1" smtClean="0">
                <a:solidFill>
                  <a:srgbClr val="FF0000"/>
                </a:solidFill>
              </a:rPr>
              <a:t>Зыково</a:t>
            </a:r>
            <a:r>
              <a:rPr lang="ru-RU" dirty="0" smtClean="0">
                <a:solidFill>
                  <a:srgbClr val="FF0000"/>
                </a:solidFill>
              </a:rPr>
              <a:t> ДС, ДС №9</a:t>
            </a:r>
          </a:p>
          <a:p>
            <a:r>
              <a:rPr lang="ru-RU" u="sng" dirty="0" smtClean="0"/>
              <a:t>7-13 лет</a:t>
            </a:r>
            <a:r>
              <a:rPr lang="ru-RU" dirty="0" smtClean="0">
                <a:solidFill>
                  <a:srgbClr val="FF0000"/>
                </a:solidFill>
              </a:rPr>
              <a:t> 1 место ЕДОО(П)Ц</a:t>
            </a:r>
          </a:p>
        </p:txBody>
      </p:sp>
      <p:pic>
        <p:nvPicPr>
          <p:cNvPr id="7" name="Picture 4" descr="C:\Users\User\Desktop\НАДЯ\меропр МОЦ\Юннаты\Зимняя планета детства\елка и победители\пост\романен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789040"/>
            <a:ext cx="3059832" cy="3059832"/>
          </a:xfrm>
          <a:prstGeom prst="rect">
            <a:avLst/>
          </a:prstGeom>
          <a:noFill/>
        </p:spPr>
      </p:pic>
      <p:pic>
        <p:nvPicPr>
          <p:cNvPr id="10" name="Picture 2" descr="C:\Users\User\Desktop\НАДЯ\меропр МОЦ\Юннаты\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08920"/>
            <a:ext cx="504056" cy="504056"/>
          </a:xfrm>
          <a:prstGeom prst="rect">
            <a:avLst/>
          </a:prstGeom>
          <a:noFill/>
        </p:spPr>
      </p:pic>
      <p:pic>
        <p:nvPicPr>
          <p:cNvPr id="11" name="Picture 2" descr="C:\Users\User\Desktop\НАДЯ\меропр МОЦ\Юннаты\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61048"/>
            <a:ext cx="504056" cy="504056"/>
          </a:xfrm>
          <a:prstGeom prst="rect">
            <a:avLst/>
          </a:prstGeom>
          <a:noFill/>
        </p:spPr>
      </p:pic>
      <p:pic>
        <p:nvPicPr>
          <p:cNvPr id="2053" name="Picture 5" descr="C:\Users\User\Desktop\НАДЯ\меропр МОЦ\Юннаты\Зимняя планета детства\фото игрушек\победители\рукосуева зла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345832"/>
            <a:ext cx="1134126" cy="1512168"/>
          </a:xfrm>
          <a:prstGeom prst="rect">
            <a:avLst/>
          </a:prstGeom>
          <a:noFill/>
        </p:spPr>
      </p:pic>
      <p:pic>
        <p:nvPicPr>
          <p:cNvPr id="2054" name="Picture 6" descr="C:\Users\User\Desktop\НАДЯ\меропр МОЦ\Юннаты\Зимняя планета детства\фото игрушек\победители\шамычкова ар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5321829"/>
            <a:ext cx="1152128" cy="1536171"/>
          </a:xfrm>
          <a:prstGeom prst="rect">
            <a:avLst/>
          </a:prstGeom>
          <a:noFill/>
        </p:spPr>
      </p:pic>
      <p:pic>
        <p:nvPicPr>
          <p:cNvPr id="2055" name="Picture 7" descr="C:\Users\User\Desktop\НАДЯ\меропр МОЦ\Юннаты\Зимняя планета детства\фото игрушек\победители\шаферова мила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5345831"/>
            <a:ext cx="1134127" cy="1512169"/>
          </a:xfrm>
          <a:prstGeom prst="rect">
            <a:avLst/>
          </a:prstGeom>
          <a:noFill/>
        </p:spPr>
      </p:pic>
      <p:pic>
        <p:nvPicPr>
          <p:cNvPr id="2056" name="Picture 8" descr="C:\Users\User\Desktop\НАДЯ\меропр МОЦ\Юннаты\Зимняя планета детства\елка и победители\пост\шаферова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7355" y="2294511"/>
            <a:ext cx="3096645" cy="1422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ТАСКАЕВА\надя\сайты\наполнение\лого МОО обре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157192"/>
            <a:ext cx="665103" cy="432048"/>
          </a:xfrm>
          <a:prstGeom prst="rect">
            <a:avLst/>
          </a:prstGeom>
          <a:noFill/>
        </p:spPr>
      </p:pic>
      <p:pic>
        <p:nvPicPr>
          <p:cNvPr id="5" name="Picture 3" descr="C:\Users\User\Desktop\ТАСКАЕВА\надя\сайты\ЕДОПЦ\лого ЕДОП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5157192"/>
            <a:ext cx="444539" cy="432048"/>
          </a:xfrm>
          <a:prstGeom prst="rect">
            <a:avLst/>
          </a:prstGeom>
          <a:noFill/>
        </p:spPr>
      </p:pic>
      <p:pic>
        <p:nvPicPr>
          <p:cNvPr id="6" name="Picture 4" descr="C:\Users\User\Desktop\НАДЯ\отчеты\лого Пригор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157192"/>
            <a:ext cx="432048" cy="432048"/>
          </a:xfrm>
          <a:prstGeom prst="rect">
            <a:avLst/>
          </a:prstGeom>
          <a:noFill/>
        </p:spPr>
      </p:pic>
      <p:pic>
        <p:nvPicPr>
          <p:cNvPr id="7" name="Picture 5" descr="C:\Users\User\Desktop\ТАСКАЕВА\надя\сайты\ЕДОПЦ\вконтакт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5157192"/>
            <a:ext cx="432048" cy="4320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27784" y="4581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188640"/>
            <a:ext cx="82296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Деятельность МОЦ </a:t>
            </a:r>
            <a:r>
              <a:rPr lang="ru-RU" sz="2500" b="1" noProof="0" dirty="0" smtClean="0">
                <a:solidFill>
                  <a:srgbClr val="0070C0"/>
                </a:solidFill>
              </a:rPr>
              <a:t>в</a:t>
            </a:r>
            <a:r>
              <a:rPr lang="ru-RU" sz="2500" b="1" dirty="0" smtClean="0">
                <a:solidFill>
                  <a:srgbClr val="0070C0"/>
                </a:solidFill>
              </a:rPr>
              <a:t> течение 2025 года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79512" y="980728"/>
            <a:ext cx="8712968" cy="576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600" dirty="0" smtClean="0"/>
              <a:t>Формирование муниципального сегмента в ГИС «Навигатор» - оказание организационной, методической, экспертно-консультационной поддержки при работе с ГИС, </a:t>
            </a:r>
            <a:r>
              <a:rPr lang="ru-RU" sz="1600" dirty="0" smtClean="0">
                <a:cs typeface="Times New Roman" pitchFamily="18" charset="0"/>
              </a:rPr>
              <a:t>при разработке дополнительных общеразвивающих программ</a:t>
            </a:r>
            <a:r>
              <a:rPr lang="ru-RU" sz="1600" dirty="0" smtClean="0"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Реализация мероприятий «Дорожной карты» по внедрению социального заказа в Березовском районе</a:t>
            </a:r>
            <a:r>
              <a:rPr lang="ru-RU" sz="1600" dirty="0" smtClean="0"/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Осуществление информационного сопровождения деятельности МОЦ: на официальной странице МОЦ на сайте ЕДОО(П)Ц </a:t>
            </a:r>
            <a:r>
              <a:rPr lang="ru-RU" sz="1600" u="sng" dirty="0" smtClean="0">
                <a:hlinkClick r:id="rId6"/>
              </a:rPr>
              <a:t>https://edoopc.ru/</a:t>
            </a:r>
            <a:r>
              <a:rPr lang="ru-RU" sz="1600" dirty="0" smtClean="0"/>
              <a:t>, на сайте МОО администрации Березовского района </a:t>
            </a:r>
            <a:r>
              <a:rPr lang="ru-RU" sz="1600" u="sng" dirty="0" err="1" smtClean="0"/>
              <a:t>беробр.рф</a:t>
            </a:r>
            <a:r>
              <a:rPr lang="ru-RU" sz="1600" u="sng" dirty="0" smtClean="0"/>
              <a:t>,</a:t>
            </a:r>
            <a:r>
              <a:rPr lang="ru-RU" sz="1600" dirty="0" smtClean="0"/>
              <a:t> в общественно-политической газете Березовского района «Пригород», на официальных страницах социальной сети «</a:t>
            </a:r>
            <a:r>
              <a:rPr lang="ru-RU" sz="1600" dirty="0" err="1" smtClean="0"/>
              <a:t>ВКонтакте</a:t>
            </a:r>
            <a:r>
              <a:rPr lang="ru-RU" sz="1600" dirty="0" smtClean="0"/>
              <a:t>» МОО администрации Березовского района </a:t>
            </a:r>
            <a:r>
              <a:rPr lang="ru-RU" sz="1600" u="sng" dirty="0" smtClean="0">
                <a:hlinkClick r:id="rId7"/>
              </a:rPr>
              <a:t>https://vk.com/public193974541</a:t>
            </a:r>
            <a:r>
              <a:rPr lang="ru-RU" sz="1600" dirty="0" smtClean="0"/>
              <a:t>, МОЦ </a:t>
            </a:r>
            <a:r>
              <a:rPr lang="ru-RU" sz="1600" u="sng" dirty="0" smtClean="0">
                <a:hlinkClick r:id="rId8"/>
              </a:rPr>
              <a:t>https://</a:t>
            </a:r>
            <a:r>
              <a:rPr lang="ru-RU" sz="1600" u="sng" dirty="0" smtClean="0">
                <a:hlinkClick r:id="rId8"/>
              </a:rPr>
              <a:t>vk.com/mocber</a:t>
            </a:r>
            <a:endParaRPr lang="ru-RU" sz="1600" u="sng" dirty="0" smtClean="0"/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cs typeface="Times New Roman" pitchFamily="18" charset="0"/>
              </a:rPr>
              <a:t>Проведение предварительной оценки программ, направленных образовательными организациями на независимую оценку качества ДОП</a:t>
            </a:r>
            <a:r>
              <a:rPr lang="ru-RU" sz="1600" dirty="0" smtClean="0"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  Оказание индивидуальных и групповых консультаций педагогам, родителям, иным исполнителям ДО по вопросам: - инвентаризация системы ДО; - выдача сертификатов финансирования обучающимся; - формирование счетов на оплату; - разработка карточек программ в ГИС «Навигатор»; запись на программы в новом учебном году</a:t>
            </a:r>
            <a:r>
              <a:rPr lang="ru-RU" sz="1600" dirty="0" smtClean="0">
                <a:cs typeface="Times New Roman" pitchFamily="18" charset="0"/>
              </a:rPr>
              <a:t>; - отчисление детей при окончании обучения по программам ДО; </a:t>
            </a:r>
            <a:r>
              <a:rPr lang="ru-RU" sz="1600" dirty="0" smtClean="0">
                <a:cs typeface="Times New Roman" pitchFamily="18" charset="0"/>
              </a:rPr>
              <a:t>- запись на мероприятия через ГИС и др</a:t>
            </a:r>
            <a:r>
              <a:rPr lang="ru-RU" sz="1600" dirty="0" smtClean="0">
                <a:cs typeface="Times New Roman" pitchFamily="18" charset="0"/>
              </a:rPr>
              <a:t>.;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 Проведение обучающих мероприятий для педагогов и координаторов ГИС «Навигатор»: семинары, Дни открытых дверей, заседания районного методического объединения педагогов ДО</a:t>
            </a:r>
            <a:r>
              <a:rPr lang="ru-RU" sz="1600" dirty="0" smtClean="0"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 Участие в совещании руководителей</a:t>
            </a:r>
            <a:r>
              <a:rPr lang="ru-RU" sz="1600" dirty="0" smtClean="0"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 Экспертно-консультационные выезды по ОУ, реализующим программы ДО</a:t>
            </a:r>
            <a:r>
              <a:rPr lang="ru-RU" sz="1600" dirty="0" smtClean="0"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 Участие в краевых обучающих мероприятиях, способствование повышению квалификации педагогов ДО в ОУ</a:t>
            </a:r>
            <a:r>
              <a:rPr lang="ru-RU" sz="1600" dirty="0" smtClean="0"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Организация и сопровождение федеральных, региональных, муниципальных мероприятий и проектов ДОД для увеличения охвата и улучшения качества ДОД Березовского </a:t>
            </a:r>
            <a:r>
              <a:rPr lang="ru-RU" sz="1600" dirty="0" smtClean="0"/>
              <a:t>района.</a:t>
            </a:r>
            <a:endParaRPr lang="ru-RU" sz="16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400" dirty="0" smtClean="0">
              <a:cs typeface="Times New Roman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НАДЯ\меропр МОЦ\дворец пионеров\таланты без границ\итоги\призеры для постов\Шаламов презент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9808" y="1340768"/>
            <a:ext cx="1554192" cy="1852553"/>
          </a:xfrm>
          <a:prstGeom prst="rect">
            <a:avLst/>
          </a:prstGeom>
          <a:noFill/>
        </p:spPr>
      </p:pic>
      <p:pic>
        <p:nvPicPr>
          <p:cNvPr id="7170" name="Picture 2" descr="C:\Users\User\Desktop\НАДЯ\меропр МОЦ\дворец пионеров\таланты без границ\итоги\Корнеева пригор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106" y="2924944"/>
            <a:ext cx="2518894" cy="18118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5040560" cy="410445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XIV</a:t>
            </a:r>
            <a:r>
              <a:rPr lang="ru-RU" sz="1600" b="1" dirty="0" smtClean="0"/>
              <a:t> краевой творческий фестиваль</a:t>
            </a:r>
            <a:br>
              <a:rPr lang="ru-RU" sz="1600" b="1" dirty="0" smtClean="0"/>
            </a:br>
            <a:r>
              <a:rPr lang="ru-RU" sz="1600" b="1" dirty="0" smtClean="0"/>
              <a:t>«Таланты без границ»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rgbClr val="FF3300"/>
                </a:solidFill>
              </a:rPr>
              <a:t>9 ОУ  </a:t>
            </a:r>
            <a:r>
              <a:rPr lang="ru-RU" sz="1600" dirty="0" smtClean="0"/>
              <a:t>в т.ч. КГБОУ «Березовская школа»,</a:t>
            </a:r>
            <a:br>
              <a:rPr lang="ru-RU" sz="1600" dirty="0" smtClean="0"/>
            </a:br>
            <a:r>
              <a:rPr lang="ru-RU" sz="1600" dirty="0" smtClean="0"/>
              <a:t>КГКУ «</a:t>
            </a:r>
            <a:r>
              <a:rPr lang="ru-RU" sz="1600" dirty="0" err="1" smtClean="0"/>
              <a:t>Есауловский</a:t>
            </a:r>
            <a:r>
              <a:rPr lang="ru-RU" sz="1600" dirty="0" smtClean="0"/>
              <a:t> детский дом» </a:t>
            </a:r>
            <a:br>
              <a:rPr lang="ru-RU" sz="1600" dirty="0" smtClean="0"/>
            </a:br>
            <a:r>
              <a:rPr lang="ru-RU" sz="1600" dirty="0" smtClean="0">
                <a:solidFill>
                  <a:srgbClr val="FF3300"/>
                </a:solidFill>
              </a:rPr>
              <a:t>128 участников </a:t>
            </a:r>
            <a:r>
              <a:rPr lang="ru-RU" sz="1600" dirty="0" smtClean="0"/>
              <a:t>86 работ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«Народный вокал» (соло, 10-13 лет) </a:t>
            </a:r>
            <a:r>
              <a:rPr lang="ru-RU" sz="1600" dirty="0" smtClean="0">
                <a:solidFill>
                  <a:srgbClr val="FF3300"/>
                </a:solidFill>
              </a:rPr>
              <a:t>1 место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«Театр моды»  (10-13 лет)  </a:t>
            </a:r>
            <a:r>
              <a:rPr lang="ru-RU" sz="1600" dirty="0" smtClean="0">
                <a:solidFill>
                  <a:srgbClr val="FF3300"/>
                </a:solidFill>
              </a:rPr>
              <a:t>2 место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«Литер. </a:t>
            </a:r>
            <a:r>
              <a:rPr lang="ru-RU" sz="1600" dirty="0" err="1" smtClean="0"/>
              <a:t>творч-во</a:t>
            </a:r>
            <a:r>
              <a:rPr lang="ru-RU" sz="1600" dirty="0" smtClean="0"/>
              <a:t>. Сочинительство» (10-13 лет) </a:t>
            </a:r>
            <a:r>
              <a:rPr lang="ru-RU" sz="1600" dirty="0" smtClean="0">
                <a:solidFill>
                  <a:srgbClr val="FF3300"/>
                </a:solidFill>
              </a:rPr>
              <a:t>1 место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«Литер. </a:t>
            </a:r>
            <a:r>
              <a:rPr lang="ru-RU" sz="1600" dirty="0" err="1" smtClean="0"/>
              <a:t>творч-во</a:t>
            </a:r>
            <a:r>
              <a:rPr lang="ru-RU" sz="1600" dirty="0" smtClean="0"/>
              <a:t>. Сочинительство» (14-18 лет) </a:t>
            </a:r>
            <a:r>
              <a:rPr lang="ru-RU" sz="1600" dirty="0" smtClean="0">
                <a:solidFill>
                  <a:srgbClr val="FF3300"/>
                </a:solidFill>
              </a:rPr>
              <a:t>3 место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rgbClr val="FF3300"/>
                </a:solidFill>
              </a:rPr>
              <a:t>Образовательная площадка в области</a:t>
            </a:r>
            <a:br>
              <a:rPr lang="ru-RU" sz="1600" dirty="0" smtClean="0">
                <a:solidFill>
                  <a:srgbClr val="FF3300"/>
                </a:solidFill>
              </a:rPr>
            </a:br>
            <a:r>
              <a:rPr lang="ru-RU" sz="1600" dirty="0" err="1" smtClean="0">
                <a:solidFill>
                  <a:srgbClr val="FF3300"/>
                </a:solidFill>
              </a:rPr>
              <a:t>креативных</a:t>
            </a:r>
            <a:r>
              <a:rPr lang="ru-RU" sz="1600" dirty="0" smtClean="0">
                <a:solidFill>
                  <a:srgbClr val="FF3300"/>
                </a:solidFill>
              </a:rPr>
              <a:t> индустрий «</a:t>
            </a:r>
            <a:r>
              <a:rPr lang="ru-RU" sz="1600" dirty="0" err="1" smtClean="0">
                <a:solidFill>
                  <a:srgbClr val="FF3300"/>
                </a:solidFill>
              </a:rPr>
              <a:t>дорога́тайга</a:t>
            </a:r>
            <a:r>
              <a:rPr lang="ru-RU" sz="1600" dirty="0" smtClean="0">
                <a:solidFill>
                  <a:srgbClr val="FF3300"/>
                </a:solidFill>
              </a:rPr>
              <a:t>» (12-18 лет)</a:t>
            </a:r>
            <a:r>
              <a:rPr lang="ru-RU" sz="1600" b="1" dirty="0" smtClean="0">
                <a:solidFill>
                  <a:srgbClr val="FF3300"/>
                </a:solidFill>
              </a:rPr>
              <a:t/>
            </a:r>
            <a:br>
              <a:rPr lang="ru-RU" sz="1600" b="1" dirty="0" smtClean="0">
                <a:solidFill>
                  <a:srgbClr val="FF3300"/>
                </a:solidFill>
              </a:rPr>
            </a:br>
            <a:r>
              <a:rPr lang="ru-RU" sz="1600" dirty="0" smtClean="0">
                <a:solidFill>
                  <a:srgbClr val="FF3300"/>
                </a:solidFill>
              </a:rPr>
              <a:t>Березовский район представлен впервые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Большой всероссийский фестиваль детского и юношеского творчества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 </a:t>
            </a:r>
            <a:r>
              <a:rPr lang="ru-RU" sz="1600" dirty="0" smtClean="0"/>
              <a:t>«Театр моды»  (10-13 лет)  </a:t>
            </a:r>
            <a:r>
              <a:rPr lang="ru-RU" sz="1600" dirty="0" smtClean="0">
                <a:solidFill>
                  <a:srgbClr val="FF3300"/>
                </a:solidFill>
              </a:rPr>
              <a:t>2 место</a:t>
            </a:r>
            <a:endParaRPr lang="ru-RU" sz="1600" dirty="0">
              <a:solidFill>
                <a:srgbClr val="FF3300"/>
              </a:solidFill>
            </a:endParaRPr>
          </a:p>
        </p:txBody>
      </p:sp>
      <p:pic>
        <p:nvPicPr>
          <p:cNvPr id="1030" name="Picture 6" descr="C:\Users\User\Desktop\НАДЯ\меропр МОЦ\дворец пионеров\таланты без границ\итоги\пригород Зеленски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711956"/>
            <a:ext cx="3275856" cy="2125334"/>
          </a:xfrm>
          <a:prstGeom prst="rect">
            <a:avLst/>
          </a:prstGeom>
          <a:noFill/>
        </p:spPr>
      </p:pic>
      <p:pic>
        <p:nvPicPr>
          <p:cNvPr id="8" name="Picture 4" descr="C:\Users\User\Desktop\НАДЯ\отчеты\лого Пригоро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005064"/>
            <a:ext cx="576064" cy="576064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Ресурсный центр художественной направленности 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Красноярский краевой Дворец пионеров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User\Desktop\НАДЯ\меропр МОЦ\дворец пионеров\лого дворец пионер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00808"/>
            <a:ext cx="528192" cy="528192"/>
          </a:xfrm>
          <a:prstGeom prst="rect">
            <a:avLst/>
          </a:prstGeom>
          <a:noFill/>
        </p:spPr>
      </p:pic>
      <p:pic>
        <p:nvPicPr>
          <p:cNvPr id="12" name="Picture 2" descr="C:\Users\User\Desktop\НАДЯ\меропр МОЦ\дворец пионеров\лого дворец пионер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157192"/>
            <a:ext cx="528192" cy="5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НАДЯ\меропр МОЦ\дворец пионеров\таланты без границ\итоги\работы победители\ФОТО Иванова Анастасия Раннее утро в селе Зыко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1814">
            <a:off x="6157618" y="1344041"/>
            <a:ext cx="2891219" cy="1630829"/>
          </a:xfrm>
          <a:prstGeom prst="rect">
            <a:avLst/>
          </a:prstGeom>
          <a:noFill/>
        </p:spPr>
      </p:pic>
      <p:pic>
        <p:nvPicPr>
          <p:cNvPr id="1032" name="Picture 8" descr="C:\Users\User\Desktop\НАДЯ\меропр МОЦ\дворец пионеров\таланты без границ\итоги\призеры для постов\ДТП\Коломеец Яромир Битва за Сталингра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4066">
            <a:off x="3478771" y="1289196"/>
            <a:ext cx="2611534" cy="1958650"/>
          </a:xfrm>
          <a:prstGeom prst="rect">
            <a:avLst/>
          </a:prstGeom>
          <a:noFill/>
        </p:spPr>
      </p:pic>
      <p:pic>
        <p:nvPicPr>
          <p:cNvPr id="1036" name="Picture 12" descr="C:\Users\User\Desktop\НАДЯ\меропр МОЦ\дворец пионеров\таланты без границ\озорные частуш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12976"/>
            <a:ext cx="2742273" cy="1542529"/>
          </a:xfrm>
          <a:prstGeom prst="rect">
            <a:avLst/>
          </a:prstGeom>
          <a:noFill/>
        </p:spPr>
      </p:pic>
      <p:pic>
        <p:nvPicPr>
          <p:cNvPr id="1027" name="Picture 3" descr="C:\Users\User\Desktop\НАДЯ\меропр МОЦ\дворец пионеров\таланты без границ\итоги\работы победители\ДПТ Каминская Елена Иващенко Ксения На парад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198" y="1268760"/>
            <a:ext cx="1890714" cy="25209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</a:rPr>
              <a:t>XIV</a:t>
            </a:r>
            <a:r>
              <a:rPr lang="ru-RU" sz="2500" b="1" dirty="0" smtClean="0">
                <a:solidFill>
                  <a:srgbClr val="0070C0"/>
                </a:solidFill>
              </a:rPr>
              <a:t> краевой творческий фестиваль</a:t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>«Таланты без границ»</a:t>
            </a:r>
            <a:endParaRPr lang="ru-RU" sz="25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User\Desktop\НАДЯ\меропр МОЦ\дворец пионеров\таланты без границ\итоги\работы победители\ДПТ Бекметова Мидакова Шеина Барсукова Чайная церемония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859575">
            <a:off x="-74391" y="1144673"/>
            <a:ext cx="2140149" cy="1605112"/>
          </a:xfrm>
          <a:prstGeom prst="rect">
            <a:avLst/>
          </a:prstGeom>
          <a:noFill/>
        </p:spPr>
      </p:pic>
      <p:pic>
        <p:nvPicPr>
          <p:cNvPr id="1029" name="Picture 5" descr="C:\Users\User\Desktop\НАДЯ\меропр МОЦ\дворец пионеров\таланты без границ\итоги\театр фото\театр моды застав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53868">
            <a:off x="107504" y="4869160"/>
            <a:ext cx="3076030" cy="1841473"/>
          </a:xfrm>
          <a:prstGeom prst="rect">
            <a:avLst/>
          </a:prstGeom>
          <a:noFill/>
        </p:spPr>
      </p:pic>
      <p:pic>
        <p:nvPicPr>
          <p:cNvPr id="1035" name="Picture 11" descr="C:\Users\User\Desktop\НАДЯ\меропр МОЦ\дворец пионеров\таланты без границ\ореши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868720"/>
            <a:ext cx="3851626" cy="2016664"/>
          </a:xfrm>
          <a:prstGeom prst="rect">
            <a:avLst/>
          </a:prstGeom>
          <a:noFill/>
        </p:spPr>
      </p:pic>
      <p:pic>
        <p:nvPicPr>
          <p:cNvPr id="1038" name="Picture 14" descr="C:\Users\User\Desktop\НАДЯ\меропр МОЦ\дворец пионеров\таланты без границ\щукин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3284984"/>
            <a:ext cx="2840304" cy="1863314"/>
          </a:xfrm>
          <a:prstGeom prst="rect">
            <a:avLst/>
          </a:prstGeom>
          <a:noFill/>
        </p:spPr>
      </p:pic>
      <p:pic>
        <p:nvPicPr>
          <p:cNvPr id="1039" name="Picture 15" descr="C:\Users\User\Desktop\НАДЯ\меропр МОЦ\дворец пионеров\таланты без границ\русич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62524" y="2924944"/>
            <a:ext cx="2981476" cy="1988338"/>
          </a:xfrm>
          <a:prstGeom prst="rect">
            <a:avLst/>
          </a:prstGeom>
          <a:noFill/>
        </p:spPr>
      </p:pic>
      <p:pic>
        <p:nvPicPr>
          <p:cNvPr id="1033" name="Picture 9" descr="C:\Users\User\Desktop\НАДЯ\меропр МОЦ\дворец пионеров\таланты без границ\ЛОГО дворец\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25964">
            <a:off x="6389056" y="5013176"/>
            <a:ext cx="2699792" cy="1650815"/>
          </a:xfrm>
          <a:prstGeom prst="rect">
            <a:avLst/>
          </a:prstGeom>
          <a:noFill/>
        </p:spPr>
      </p:pic>
      <p:pic>
        <p:nvPicPr>
          <p:cNvPr id="1034" name="Picture 10" descr="C:\Users\User\Desktop\НАДЯ\меропр МОЦ\дворец пионеров\таланты без границ\ленинградские мальчишки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60116">
            <a:off x="2265476" y="3477621"/>
            <a:ext cx="2383788" cy="1458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3300"/>
                </a:solidFill>
              </a:rPr>
              <a:t>Ресурсный центр технической направленности </a:t>
            </a:r>
            <a:br>
              <a:rPr lang="ru-RU" sz="2200" b="1" dirty="0" smtClean="0">
                <a:solidFill>
                  <a:srgbClr val="FF3300"/>
                </a:solidFill>
              </a:rPr>
            </a:br>
            <a:r>
              <a:rPr lang="ru-RU" sz="2200" b="1" dirty="0" smtClean="0">
                <a:solidFill>
                  <a:srgbClr val="FF3300"/>
                </a:solidFill>
              </a:rPr>
              <a:t>Красноярский детский технопарк «</a:t>
            </a:r>
            <a:r>
              <a:rPr lang="ru-RU" sz="2200" b="1" dirty="0" err="1" smtClean="0">
                <a:solidFill>
                  <a:srgbClr val="FF3300"/>
                </a:solidFill>
              </a:rPr>
              <a:t>Кванториум</a:t>
            </a:r>
            <a:r>
              <a:rPr lang="ru-RU" sz="2200" b="1" dirty="0" smtClean="0">
                <a:solidFill>
                  <a:srgbClr val="FF3300"/>
                </a:solidFill>
              </a:rPr>
              <a:t>»</a:t>
            </a:r>
            <a:endParaRPr lang="ru-RU" sz="2200" dirty="0"/>
          </a:p>
        </p:txBody>
      </p:sp>
      <p:pic>
        <p:nvPicPr>
          <p:cNvPr id="3074" name="Picture 2" descr="C:\Users\User\Desktop\НАДЯ\меропр МОЦ\кванториум\лого кванториу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971029" cy="9710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15695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Всероссийский технологический диктант</a:t>
            </a:r>
          </a:p>
          <a:p>
            <a:r>
              <a:rPr lang="ru-RU" dirty="0" smtClean="0"/>
              <a:t>2,5% через ГИС «Навигатор» 1-11 класс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3429000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Краевой конкурс «Символы России. Символы края. Символы семьи»</a:t>
            </a:r>
          </a:p>
          <a:p>
            <a:r>
              <a:rPr lang="ru-RU" dirty="0" smtClean="0">
                <a:solidFill>
                  <a:srgbClr val="FF3300"/>
                </a:solidFill>
              </a:rPr>
              <a:t>Литературное творчество </a:t>
            </a:r>
            <a:r>
              <a:rPr lang="ru-RU" dirty="0" smtClean="0"/>
              <a:t>9-11 </a:t>
            </a:r>
            <a:r>
              <a:rPr lang="ru-RU" dirty="0" err="1" smtClean="0"/>
              <a:t>кл</a:t>
            </a:r>
            <a:r>
              <a:rPr lang="ru-RU" dirty="0" smtClean="0"/>
              <a:t>  </a:t>
            </a:r>
            <a:r>
              <a:rPr lang="ru-RU" dirty="0" err="1" smtClean="0"/>
              <a:t>Маганск</a:t>
            </a:r>
            <a:r>
              <a:rPr lang="ru-RU" dirty="0" smtClean="0"/>
              <a:t> СОШ, </a:t>
            </a:r>
            <a:r>
              <a:rPr lang="ru-RU" dirty="0" smtClean="0">
                <a:solidFill>
                  <a:srgbClr val="FF3300"/>
                </a:solidFill>
              </a:rPr>
              <a:t>призер</a:t>
            </a:r>
          </a:p>
          <a:p>
            <a:r>
              <a:rPr lang="ru-RU" dirty="0" smtClean="0">
                <a:solidFill>
                  <a:srgbClr val="FF3300"/>
                </a:solidFill>
              </a:rPr>
              <a:t>Изобразительное искусство </a:t>
            </a:r>
            <a:r>
              <a:rPr lang="ru-RU" dirty="0" smtClean="0"/>
              <a:t>1-4 </a:t>
            </a:r>
            <a:r>
              <a:rPr lang="ru-RU" dirty="0" err="1" smtClean="0"/>
              <a:t>кл</a:t>
            </a:r>
            <a:r>
              <a:rPr lang="ru-RU" dirty="0" smtClean="0"/>
              <a:t> БСШ №1, </a:t>
            </a:r>
            <a:r>
              <a:rPr lang="ru-RU" dirty="0" smtClean="0">
                <a:solidFill>
                  <a:srgbClr val="FF3300"/>
                </a:solidFill>
              </a:rPr>
              <a:t>победитель</a:t>
            </a:r>
          </a:p>
          <a:p>
            <a:r>
              <a:rPr lang="ru-RU" dirty="0" smtClean="0"/>
              <a:t>5-8 </a:t>
            </a:r>
            <a:r>
              <a:rPr lang="ru-RU" dirty="0" err="1" smtClean="0"/>
              <a:t>кл</a:t>
            </a:r>
            <a:r>
              <a:rPr lang="ru-RU" dirty="0" smtClean="0"/>
              <a:t> Ермолаево СОШ, 9-11 </a:t>
            </a:r>
            <a:r>
              <a:rPr lang="ru-RU" dirty="0" err="1" smtClean="0"/>
              <a:t>кл</a:t>
            </a:r>
            <a:r>
              <a:rPr lang="ru-RU" dirty="0" smtClean="0"/>
              <a:t> </a:t>
            </a:r>
            <a:r>
              <a:rPr lang="ru-RU" dirty="0" err="1" smtClean="0"/>
              <a:t>Маганск</a:t>
            </a:r>
            <a:r>
              <a:rPr lang="ru-RU" dirty="0" smtClean="0"/>
              <a:t> СОШ, </a:t>
            </a:r>
            <a:r>
              <a:rPr lang="ru-RU" dirty="0" smtClean="0">
                <a:solidFill>
                  <a:srgbClr val="FF3300"/>
                </a:solidFill>
              </a:rPr>
              <a:t>призеры</a:t>
            </a:r>
          </a:p>
          <a:p>
            <a:endParaRPr lang="ru-RU" dirty="0" smtClean="0"/>
          </a:p>
          <a:p>
            <a:r>
              <a:rPr lang="ru-RU" dirty="0" smtClean="0"/>
              <a:t>Краевой фестиваль «Сибирь возможностей»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1560" y="22768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Ресурсный центр туристско-краеведческой направленности 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«Красноярский краевой центр туризма и краеведения»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C:\Users\User\Desktop\НАДЯ\меропр МОЦ\центр туризма\лого центр туриз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515219" cy="515219"/>
          </a:xfrm>
          <a:prstGeom prst="rect">
            <a:avLst/>
          </a:prstGeom>
          <a:noFill/>
        </p:spPr>
      </p:pic>
      <p:pic>
        <p:nvPicPr>
          <p:cNvPr id="10" name="Picture 4" descr="C:\Users\User\Desktop\НАДЯ\меропр МОЦ\центр туризма\лого центр туриз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869160"/>
            <a:ext cx="515219" cy="515219"/>
          </a:xfrm>
          <a:prstGeom prst="rect">
            <a:avLst/>
          </a:prstGeom>
          <a:noFill/>
        </p:spPr>
      </p:pic>
      <p:pic>
        <p:nvPicPr>
          <p:cNvPr id="3077" name="Picture 5" descr="C:\Users\User\Desktop\НАДЯ\сайты\статьи\сибирь возможностей\сцена ортнер.jpg"/>
          <p:cNvPicPr>
            <a:picLocks noChangeAspect="1" noChangeArrowheads="1"/>
          </p:cNvPicPr>
          <p:nvPr/>
        </p:nvPicPr>
        <p:blipFill>
          <a:blip r:embed="rId4" cstate="print"/>
          <a:srcRect r="20513"/>
          <a:stretch>
            <a:fillRect/>
          </a:stretch>
        </p:blipFill>
        <p:spPr bwMode="auto">
          <a:xfrm>
            <a:off x="3779912" y="5276131"/>
            <a:ext cx="2232248" cy="1581869"/>
          </a:xfrm>
          <a:prstGeom prst="rect">
            <a:avLst/>
          </a:prstGeom>
          <a:noFill/>
        </p:spPr>
      </p:pic>
      <p:pic>
        <p:nvPicPr>
          <p:cNvPr id="3078" name="Picture 6" descr="C:\Users\User\Desktop\НАДЯ\сайты\статьи\сибирь возможностей\девочки и растяжка.jpg"/>
          <p:cNvPicPr>
            <a:picLocks noChangeAspect="1" noChangeArrowheads="1"/>
          </p:cNvPicPr>
          <p:nvPr/>
        </p:nvPicPr>
        <p:blipFill>
          <a:blip r:embed="rId5" cstate="print"/>
          <a:srcRect t="17347" b="9797"/>
          <a:stretch>
            <a:fillRect/>
          </a:stretch>
        </p:blipFill>
        <p:spPr bwMode="auto">
          <a:xfrm>
            <a:off x="6067182" y="4743010"/>
            <a:ext cx="2177226" cy="2114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ru-RU" sz="2500" b="1" dirty="0" smtClean="0">
                <a:solidFill>
                  <a:srgbClr val="0070C0"/>
                </a:solidFill>
              </a:rPr>
              <a:t>Региональный модельный центр дополнительного образования детей Красноярского края</a:t>
            </a:r>
            <a:endParaRPr lang="ru-RU" sz="25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IX </a:t>
            </a: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Региональный Форум</a:t>
            </a:r>
          </a:p>
          <a:p>
            <a:pPr algn="ctr">
              <a:buNone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дополнительного образования Красноярского края</a:t>
            </a:r>
          </a:p>
          <a:p>
            <a:pPr algn="ctr">
              <a:buNone/>
            </a:pPr>
            <a:endParaRPr lang="ru-RU" sz="3000" dirty="0"/>
          </a:p>
        </p:txBody>
      </p:sp>
      <p:pic>
        <p:nvPicPr>
          <p:cNvPr id="2051" name="Picture 3" descr="C:\Users\User\Desktop\НАДЯ\сайты\статьи\форум\форум фото\альбом\Новая папка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3"/>
            <a:ext cx="4211960" cy="3158971"/>
          </a:xfrm>
          <a:prstGeom prst="rect">
            <a:avLst/>
          </a:prstGeom>
          <a:noFill/>
        </p:spPr>
      </p:pic>
      <p:pic>
        <p:nvPicPr>
          <p:cNvPr id="2052" name="Picture 4" descr="C:\Users\User\Desktop\НАДЯ\сайты\статьи\форум\форум фото\альбом\Новая папк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6326" y="2924944"/>
            <a:ext cx="1458162" cy="1944216"/>
          </a:xfrm>
          <a:prstGeom prst="rect">
            <a:avLst/>
          </a:prstGeom>
          <a:noFill/>
        </p:spPr>
      </p:pic>
      <p:pic>
        <p:nvPicPr>
          <p:cNvPr id="2054" name="Picture 6" descr="C:\Users\User\Desktop\НАДЯ\сайты\статьи\форум\форум фото\альбом\Новая пап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1642" y="2924945"/>
            <a:ext cx="1458670" cy="1944894"/>
          </a:xfrm>
          <a:prstGeom prst="rect">
            <a:avLst/>
          </a:prstGeom>
          <a:noFill/>
        </p:spPr>
      </p:pic>
      <p:pic>
        <p:nvPicPr>
          <p:cNvPr id="2055" name="Picture 7" descr="C:\Users\User\Desktop\НАДЯ\сайты\статьи\форум\форум фото\альбом\Новая папка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0988" y="2924944"/>
            <a:ext cx="1475148" cy="1966864"/>
          </a:xfrm>
          <a:prstGeom prst="rect">
            <a:avLst/>
          </a:prstGeom>
          <a:noFill/>
        </p:spPr>
      </p:pic>
      <p:pic>
        <p:nvPicPr>
          <p:cNvPr id="2056" name="Picture 8" descr="C:\Users\User\Desktop\НАДЯ\сайты\статьи\форум\удост Казанц беспилотни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1397" y="4941168"/>
            <a:ext cx="2433091" cy="1512168"/>
          </a:xfrm>
          <a:prstGeom prst="rect">
            <a:avLst/>
          </a:prstGeom>
          <a:noFill/>
        </p:spPr>
      </p:pic>
      <p:pic>
        <p:nvPicPr>
          <p:cNvPr id="5123" name="Picture 3" descr="C:\Users\User\Desktop\НАДЯ\меропр РМЦ\лого РМЦ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1599368"/>
            <a:ext cx="508814" cy="53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Ежегодный краевой опрос детей и родителей по дополнительному образованию</a:t>
            </a:r>
            <a:r>
              <a:rPr lang="ru-RU" sz="3000" b="1" dirty="0" smtClean="0"/>
              <a:t/>
            </a:r>
            <a:br>
              <a:rPr lang="ru-RU" sz="3000" b="1" dirty="0" smtClean="0"/>
            </a:br>
            <a:endParaRPr lang="ru-RU" sz="3000" b="1" dirty="0"/>
          </a:p>
        </p:txBody>
      </p:sp>
      <p:pic>
        <p:nvPicPr>
          <p:cNvPr id="5" name="Picture 2" descr="C:\Users\User\Desktop\НАДЯ\ответственные\2025\семинары\семинар 240425\дет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579369" cy="792088"/>
          </a:xfrm>
          <a:prstGeom prst="rect">
            <a:avLst/>
          </a:prstGeom>
          <a:noFill/>
        </p:spPr>
      </p:pic>
      <p:pic>
        <p:nvPicPr>
          <p:cNvPr id="6" name="Picture 3" descr="C:\Users\User\Desktop\НАДЯ\ответственные\2025\семинары\семинар 240425\опрос де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276872"/>
            <a:ext cx="4644009" cy="557586"/>
          </a:xfrm>
          <a:prstGeom prst="rect">
            <a:avLst/>
          </a:prstGeom>
          <a:noFill/>
        </p:spPr>
      </p:pic>
      <p:pic>
        <p:nvPicPr>
          <p:cNvPr id="7" name="Picture 4" descr="C:\Users\User\Desktop\НАДЯ\ответственные\2025\семинары\семинар 240425\опрос дети направленност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79878"/>
            <a:ext cx="4644008" cy="2349322"/>
          </a:xfrm>
          <a:prstGeom prst="rect">
            <a:avLst/>
          </a:prstGeom>
          <a:noFill/>
        </p:spPr>
      </p:pic>
      <p:pic>
        <p:nvPicPr>
          <p:cNvPr id="8" name="Picture 2" descr="C:\Users\User\Desktop\НАДЯ\ответственные\2025\семинары\семинар 240425\родител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340768"/>
            <a:ext cx="1021724" cy="851807"/>
          </a:xfrm>
          <a:prstGeom prst="rect">
            <a:avLst/>
          </a:prstGeom>
          <a:noFill/>
        </p:spPr>
      </p:pic>
      <p:pic>
        <p:nvPicPr>
          <p:cNvPr id="10" name="Picture 4" descr="C:\Users\User\Desktop\НАДЯ\ответственные\2025\семинары\семинар 240425\опрос родители направленност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852936"/>
            <a:ext cx="4355976" cy="2566113"/>
          </a:xfrm>
          <a:prstGeom prst="rect">
            <a:avLst/>
          </a:prstGeom>
          <a:noFill/>
        </p:spPr>
      </p:pic>
      <p:pic>
        <p:nvPicPr>
          <p:cNvPr id="3074" name="Picture 2" descr="C:\Users\User\Desktop\НАДЯ\ответственные\2025\семинары\семинар 240425\опрос родител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2276872"/>
            <a:ext cx="4355976" cy="522717"/>
          </a:xfrm>
          <a:prstGeom prst="rect">
            <a:avLst/>
          </a:prstGeom>
          <a:noFill/>
        </p:spPr>
      </p:pic>
      <p:pic>
        <p:nvPicPr>
          <p:cNvPr id="9" name="Picture 3" descr="C:\Users\User\Desktop\НАДЯ\меропр РМЦ\лого РМЦ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04664"/>
            <a:ext cx="508814" cy="5334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7584" y="1700808"/>
            <a:ext cx="302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Ответы детей от 12 до 17 лет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940152" y="1486525"/>
            <a:ext cx="2200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Ответы родителей</a:t>
            </a:r>
          </a:p>
          <a:p>
            <a:r>
              <a:rPr lang="ru-RU" dirty="0" smtClean="0"/>
              <a:t>детей от 5 до 11 лет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573325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3,3% детей и 5,2% опрошенных родителей единогласно на первое и второе место ставят физкультурно-спортивную и художественную направленность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Краевой семинар-практикум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«Дополнительное образование детей: 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работа над ошибками, настройка на развитие» 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pic>
        <p:nvPicPr>
          <p:cNvPr id="4098" name="Picture 2" descr="C:\Users\User\Desktop\НАДЯ\меропр РМЦ\семинар 160525\Создание плаката в Supa\Бархатово ДС Колокольч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99"/>
            <a:ext cx="1779866" cy="2520281"/>
          </a:xfrm>
          <a:prstGeom prst="rect">
            <a:avLst/>
          </a:prstGeom>
          <a:noFill/>
        </p:spPr>
      </p:pic>
      <p:pic>
        <p:nvPicPr>
          <p:cNvPr id="4099" name="Picture 3" descr="C:\Users\User\Desktop\НАДЯ\меропр РМЦ\семинар 160525\Создание плаката в Supa\Бархатово ДС Ле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6030" y="1628800"/>
            <a:ext cx="1779866" cy="2520280"/>
          </a:xfrm>
          <a:prstGeom prst="rect">
            <a:avLst/>
          </a:prstGeom>
          <a:noFill/>
        </p:spPr>
      </p:pic>
      <p:pic>
        <p:nvPicPr>
          <p:cNvPr id="4100" name="Picture 4" descr="C:\Users\User\Desktop\НАДЯ\меропр РМЦ\семинар 160525\Создание плаката в Supa\Бархатово СО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628800"/>
            <a:ext cx="1779866" cy="2520280"/>
          </a:xfrm>
          <a:prstGeom prst="rect">
            <a:avLst/>
          </a:prstGeom>
          <a:noFill/>
        </p:spPr>
      </p:pic>
      <p:pic>
        <p:nvPicPr>
          <p:cNvPr id="4101" name="Picture 5" descr="C:\Users\User\Desktop\НАДЯ\меропр РМЦ\семинар 160525\Создание плаката в Supa\ЕДООПЦ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8356" y="1628801"/>
            <a:ext cx="1779948" cy="2520280"/>
          </a:xfrm>
          <a:prstGeom prst="rect">
            <a:avLst/>
          </a:prstGeom>
          <a:noFill/>
        </p:spPr>
      </p:pic>
      <p:pic>
        <p:nvPicPr>
          <p:cNvPr id="4102" name="Picture 6" descr="C:\Users\User\Desktop\НАДЯ\меропр РМЦ\семинар 160525\Создание плаката в Supa\Зыково Д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4133" y="1628800"/>
            <a:ext cx="1779866" cy="25202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7504" y="4221088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Выставка программ </a:t>
            </a:r>
            <a:r>
              <a:rPr lang="ru-RU" b="1" dirty="0" smtClean="0"/>
              <a:t>ДО - 5 программ от Березовского района:</a:t>
            </a:r>
          </a:p>
          <a:p>
            <a:pPr algn="ctr"/>
            <a:r>
              <a:rPr lang="ru-RU" dirty="0" err="1" smtClean="0"/>
              <a:t>Бархатово</a:t>
            </a:r>
            <a:r>
              <a:rPr lang="ru-RU" dirty="0" smtClean="0"/>
              <a:t> СОШ - 1, </a:t>
            </a:r>
            <a:r>
              <a:rPr lang="ru-RU" dirty="0" err="1" smtClean="0"/>
              <a:t>Бархатово</a:t>
            </a:r>
            <a:r>
              <a:rPr lang="ru-RU" dirty="0" smtClean="0"/>
              <a:t> </a:t>
            </a:r>
            <a:r>
              <a:rPr lang="ru-RU" dirty="0" smtClean="0"/>
              <a:t>ДС - 2, </a:t>
            </a:r>
            <a:r>
              <a:rPr lang="ru-RU" dirty="0" err="1" smtClean="0"/>
              <a:t>Зыково</a:t>
            </a:r>
            <a:r>
              <a:rPr lang="ru-RU" dirty="0" smtClean="0"/>
              <a:t> </a:t>
            </a:r>
            <a:r>
              <a:rPr lang="ru-RU" dirty="0" smtClean="0"/>
              <a:t>ДС - 1, ЕДОО(П)Ц - 1</a:t>
            </a:r>
            <a:endParaRPr lang="ru-RU" dirty="0" smtClean="0"/>
          </a:p>
          <a:p>
            <a:pPr algn="ctr"/>
            <a:r>
              <a:rPr lang="ru-RU" sz="1400" dirty="0" smtClean="0"/>
              <a:t>Все представленные программы будут иметь особые преференции в краевом конкурсе дополнительных общеобразовательных программ в 2025/2026 учебном году </a:t>
            </a:r>
            <a:endParaRPr lang="ru-RU" sz="1400" dirty="0"/>
          </a:p>
        </p:txBody>
      </p:sp>
      <p:pic>
        <p:nvPicPr>
          <p:cNvPr id="4103" name="Picture 7" descr="C:\Users\User\Desktop\НАДЯ\меропр РМЦ\семинар 160525\фото РМЦ сайт\Застав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351165"/>
            <a:ext cx="1872208" cy="1246187"/>
          </a:xfrm>
          <a:prstGeom prst="rect">
            <a:avLst/>
          </a:prstGeom>
          <a:noFill/>
        </p:spPr>
      </p:pic>
      <p:pic>
        <p:nvPicPr>
          <p:cNvPr id="4104" name="Picture 8" descr="C:\Users\User\Desktop\НАДЯ\меропр РМЦ\семинар 160525\фото РМЦ сайт\Колокольчик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5349364"/>
            <a:ext cx="1874912" cy="1247988"/>
          </a:xfrm>
          <a:prstGeom prst="rect">
            <a:avLst/>
          </a:prstGeom>
          <a:noFill/>
        </p:spPr>
      </p:pic>
      <p:pic>
        <p:nvPicPr>
          <p:cNvPr id="4105" name="Picture 9" descr="C:\Users\User\Desktop\НАДЯ\меропр РМЦ\семинар 160525\фото РМЦ сайт\Маш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34478" y="5373216"/>
            <a:ext cx="1845834" cy="1228633"/>
          </a:xfrm>
          <a:prstGeom prst="rect">
            <a:avLst/>
          </a:prstGeom>
          <a:noFill/>
        </p:spPr>
      </p:pic>
      <p:pic>
        <p:nvPicPr>
          <p:cNvPr id="4106" name="Picture 10" descr="C:\Users\User\Desktop\НАДЯ\меропр РМЦ\семинар 160525\фото РМЦ сайт\Мультстуд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4923" y="5373216"/>
            <a:ext cx="1839077" cy="1224136"/>
          </a:xfrm>
          <a:prstGeom prst="rect">
            <a:avLst/>
          </a:prstGeom>
          <a:noFill/>
        </p:spPr>
      </p:pic>
      <p:pic>
        <p:nvPicPr>
          <p:cNvPr id="4107" name="Picture 11" descr="C:\Users\User\Desktop\НАДЯ\меропр РМЦ\семинар 160525\фото РМЦ сайт\Чеусов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5351164"/>
            <a:ext cx="1872208" cy="1246188"/>
          </a:xfrm>
          <a:prstGeom prst="rect">
            <a:avLst/>
          </a:prstGeom>
          <a:noFill/>
        </p:spPr>
      </p:pic>
      <p:pic>
        <p:nvPicPr>
          <p:cNvPr id="14" name="Picture 3" descr="C:\Users\User\Desktop\НАДЯ\меропр РМЦ\лого РМЦ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79712" y="188640"/>
            <a:ext cx="508814" cy="53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АДЯ\меропр РМЦ\семинар 160525\пригород стат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9036496" cy="5906686"/>
          </a:xfrm>
          <a:prstGeom prst="rect">
            <a:avLst/>
          </a:prstGeom>
          <a:noFill/>
        </p:spPr>
      </p:pic>
      <p:pic>
        <p:nvPicPr>
          <p:cNvPr id="5" name="Picture 4" descr="C:\Users\User\Desktop\НАДЯ\отчеты\лого Пригор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16632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Пути </a:t>
            </a:r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развития ДО </a:t>
            </a:r>
            <a:b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для обеспечения охвата и потребности детей</a:t>
            </a:r>
            <a:endParaRPr lang="ru-RU" sz="2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84576"/>
          </a:xfrm>
        </p:spPr>
        <p:txBody>
          <a:bodyPr>
            <a:normAutofit fontScale="47500" lnSpcReduction="20000"/>
          </a:bodyPr>
          <a:lstStyle/>
          <a:p>
            <a:pPr algn="ctr"/>
            <a:endParaRPr lang="ru-RU" sz="1800" dirty="0" smtClean="0"/>
          </a:p>
          <a:p>
            <a:r>
              <a:rPr lang="ru-RU" sz="2900" dirty="0" smtClean="0"/>
              <a:t>Проводить </a:t>
            </a:r>
            <a:r>
              <a:rPr lang="ru-RU" sz="2900" dirty="0" smtClean="0"/>
              <a:t>мониторинги с целью выявления потребностей детей и </a:t>
            </a:r>
            <a:r>
              <a:rPr lang="ru-RU" sz="2900" dirty="0" smtClean="0"/>
              <a:t>родителей;</a:t>
            </a:r>
          </a:p>
          <a:p>
            <a:endParaRPr lang="ru-RU" sz="2900" dirty="0" smtClean="0"/>
          </a:p>
          <a:p>
            <a:r>
              <a:rPr lang="ru-RU" sz="2900" dirty="0" smtClean="0"/>
              <a:t>Создавать </a:t>
            </a:r>
            <a:r>
              <a:rPr lang="ru-RU" sz="2900" dirty="0" smtClean="0"/>
              <a:t>программы по запросу детей, </a:t>
            </a:r>
            <a:r>
              <a:rPr lang="ru-RU" sz="2900" dirty="0" smtClean="0"/>
              <a:t>родителей; </a:t>
            </a:r>
          </a:p>
          <a:p>
            <a:pPr>
              <a:buNone/>
            </a:pPr>
            <a:r>
              <a:rPr lang="ru-RU" sz="2900" dirty="0" smtClean="0"/>
              <a:t>   </a:t>
            </a:r>
            <a:endParaRPr lang="ru-RU" sz="2900" dirty="0" smtClean="0"/>
          </a:p>
          <a:p>
            <a:r>
              <a:rPr lang="ru-RU" sz="2900" dirty="0" smtClean="0"/>
              <a:t>Своевременно </a:t>
            </a:r>
            <a:r>
              <a:rPr lang="ru-RU" sz="2900" dirty="0" smtClean="0"/>
              <a:t>зачислять </a:t>
            </a:r>
            <a:r>
              <a:rPr lang="ru-RU" sz="2900" dirty="0" smtClean="0"/>
              <a:t>детей на программы до </a:t>
            </a:r>
            <a:r>
              <a:rPr lang="ru-RU" sz="2900" dirty="0" smtClean="0"/>
              <a:t>01/09;</a:t>
            </a:r>
          </a:p>
          <a:p>
            <a:endParaRPr lang="ru-RU" sz="2900" dirty="0" smtClean="0"/>
          </a:p>
          <a:p>
            <a:r>
              <a:rPr lang="ru-RU" sz="2900" dirty="0" smtClean="0"/>
              <a:t>Создавать </a:t>
            </a:r>
            <a:r>
              <a:rPr lang="ru-RU" sz="2900" dirty="0" smtClean="0"/>
              <a:t>краткосрочные </a:t>
            </a:r>
            <a:r>
              <a:rPr lang="ru-RU" sz="2900" dirty="0" smtClean="0"/>
              <a:t>программы в </a:t>
            </a:r>
            <a:r>
              <a:rPr lang="ru-RU" sz="2900" dirty="0" smtClean="0"/>
              <a:t>т. ч. для подготовки к экзаменам, олимпиадам</a:t>
            </a:r>
            <a:r>
              <a:rPr lang="ru-RU" sz="2900" dirty="0" smtClean="0"/>
              <a:t>);</a:t>
            </a:r>
          </a:p>
          <a:p>
            <a:endParaRPr lang="ru-RU" sz="2900" dirty="0" smtClean="0"/>
          </a:p>
          <a:p>
            <a:r>
              <a:rPr lang="ru-RU" sz="2900" dirty="0" smtClean="0"/>
              <a:t>Увеличивать количество групп востребованных </a:t>
            </a:r>
            <a:r>
              <a:rPr lang="ru-RU" sz="2900" dirty="0" smtClean="0"/>
              <a:t>программ;</a:t>
            </a:r>
          </a:p>
          <a:p>
            <a:endParaRPr lang="ru-RU" sz="2900" dirty="0" smtClean="0"/>
          </a:p>
          <a:p>
            <a:r>
              <a:rPr lang="ru-RU" sz="2900" dirty="0" smtClean="0"/>
              <a:t>Использовать </a:t>
            </a:r>
            <a:r>
              <a:rPr lang="ru-RU" sz="2900" dirty="0" smtClean="0"/>
              <a:t>оборудование центра «Точка Роста» в полной </a:t>
            </a:r>
            <a:r>
              <a:rPr lang="ru-RU" sz="2900" dirty="0" smtClean="0"/>
              <a:t>мере в </a:t>
            </a:r>
            <a:r>
              <a:rPr lang="ru-RU" sz="2900" dirty="0" smtClean="0"/>
              <a:t>т.ч. программы для одаренных детей</a:t>
            </a:r>
            <a:r>
              <a:rPr lang="ru-RU" sz="2900" dirty="0" smtClean="0"/>
              <a:t>);</a:t>
            </a:r>
          </a:p>
          <a:p>
            <a:endParaRPr lang="ru-RU" sz="2900" dirty="0" smtClean="0"/>
          </a:p>
          <a:p>
            <a:r>
              <a:rPr lang="ru-RU" sz="2900" dirty="0" smtClean="0"/>
              <a:t>Реализовывать </a:t>
            </a:r>
            <a:r>
              <a:rPr lang="ru-RU" sz="2900" dirty="0" err="1" smtClean="0"/>
              <a:t>разноуровневые</a:t>
            </a:r>
            <a:r>
              <a:rPr lang="ru-RU" sz="2900" dirty="0" smtClean="0"/>
              <a:t> программы внутри </a:t>
            </a:r>
            <a:r>
              <a:rPr lang="ru-RU" sz="2900" dirty="0" smtClean="0"/>
              <a:t>ОУ;</a:t>
            </a:r>
          </a:p>
          <a:p>
            <a:endParaRPr lang="ru-RU" sz="2900" dirty="0" smtClean="0"/>
          </a:p>
          <a:p>
            <a:r>
              <a:rPr lang="ru-RU" sz="2900" dirty="0" smtClean="0"/>
              <a:t>Обеспечивать </a:t>
            </a:r>
            <a:r>
              <a:rPr lang="ru-RU" sz="2900" dirty="0" smtClean="0"/>
              <a:t>преемственность в программах между ДС и </a:t>
            </a:r>
            <a:r>
              <a:rPr lang="ru-RU" sz="2900" dirty="0" smtClean="0"/>
              <a:t>СОШ; </a:t>
            </a:r>
          </a:p>
          <a:p>
            <a:endParaRPr lang="ru-RU" sz="2900" dirty="0" smtClean="0"/>
          </a:p>
          <a:p>
            <a:r>
              <a:rPr lang="ru-RU" sz="2900" dirty="0" smtClean="0"/>
              <a:t>Проводить </a:t>
            </a:r>
            <a:r>
              <a:rPr lang="ru-RU" sz="2900" dirty="0" smtClean="0"/>
              <a:t>кампанию по привлечению детей из других учреждений на бюджетные программы вашего ОУ </a:t>
            </a:r>
            <a:r>
              <a:rPr lang="ru-RU" sz="2900" dirty="0" smtClean="0"/>
              <a:t>                                                                                                          (</a:t>
            </a:r>
            <a:r>
              <a:rPr lang="ru-RU" sz="2900" dirty="0" smtClean="0"/>
              <a:t>для желающих из других ОУ района, других муниципалитетов</a:t>
            </a:r>
            <a:r>
              <a:rPr lang="ru-RU" sz="2900" dirty="0" smtClean="0"/>
              <a:t>);</a:t>
            </a:r>
          </a:p>
          <a:p>
            <a:endParaRPr lang="ru-RU" sz="2900" dirty="0" smtClean="0"/>
          </a:p>
          <a:p>
            <a:r>
              <a:rPr lang="ru-RU" sz="2900" dirty="0" smtClean="0"/>
              <a:t>Комплектовать </a:t>
            </a:r>
            <a:r>
              <a:rPr lang="ru-RU" sz="2900" dirty="0" smtClean="0"/>
              <a:t>группы из разных ОУ для реализации единой программы ДО для детей с ОВЗ на базе одного </a:t>
            </a:r>
            <a:r>
              <a:rPr lang="ru-RU" sz="2900" dirty="0" smtClean="0"/>
              <a:t>ОУ;</a:t>
            </a:r>
          </a:p>
          <a:p>
            <a:endParaRPr lang="ru-RU" sz="2900" dirty="0" smtClean="0"/>
          </a:p>
          <a:p>
            <a:r>
              <a:rPr lang="ru-RU" sz="2900" dirty="0" smtClean="0"/>
              <a:t>Организовывать мероприятия по </a:t>
            </a:r>
            <a:r>
              <a:rPr lang="ru-RU" sz="2900" dirty="0" smtClean="0"/>
              <a:t>обмену опытом </a:t>
            </a:r>
            <a:r>
              <a:rPr lang="ru-RU" sz="2900" dirty="0" smtClean="0"/>
              <a:t>и повышению квалификации педагогов.</a:t>
            </a:r>
            <a:endParaRPr lang="ru-RU" sz="29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>Муниципальный опорный центр дополнительного образования детей Березовского района  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1700" dirty="0" smtClean="0"/>
              <a:t>Телефон: </a:t>
            </a:r>
            <a:r>
              <a:rPr lang="ru-RU" sz="1700" dirty="0" smtClean="0"/>
              <a:t>8-991-375-04-70</a:t>
            </a:r>
          </a:p>
          <a:p>
            <a:pPr algn="ctr">
              <a:buNone/>
            </a:pPr>
            <a:r>
              <a:rPr lang="en-US" sz="1700" dirty="0" smtClean="0"/>
              <a:t>E-mail</a:t>
            </a:r>
            <a:r>
              <a:rPr lang="ru-RU" sz="1700" dirty="0" smtClean="0"/>
              <a:t>: </a:t>
            </a:r>
            <a:r>
              <a:rPr lang="en-US" sz="1700" dirty="0" smtClean="0"/>
              <a:t>moc-ber@mail.ru</a:t>
            </a:r>
          </a:p>
          <a:p>
            <a:pPr algn="ctr">
              <a:buNone/>
            </a:pPr>
            <a:r>
              <a:rPr lang="en-US" sz="1700" dirty="0" smtClean="0">
                <a:hlinkClick r:id="rId2"/>
              </a:rPr>
              <a:t>http</a:t>
            </a:r>
            <a:r>
              <a:rPr lang="ru-RU" sz="1700" dirty="0" smtClean="0">
                <a:hlinkClick r:id="rId2"/>
              </a:rPr>
              <a:t>:</a:t>
            </a:r>
            <a:r>
              <a:rPr lang="en-US" sz="1700" dirty="0" smtClean="0">
                <a:hlinkClick r:id="rId2"/>
              </a:rPr>
              <a:t>//vk.com/</a:t>
            </a:r>
            <a:r>
              <a:rPr lang="en-US" sz="1700" dirty="0" err="1" smtClean="0">
                <a:hlinkClick r:id="rId2"/>
              </a:rPr>
              <a:t>mocber</a:t>
            </a:r>
            <a:endParaRPr lang="ru-RU" sz="1700" dirty="0" smtClean="0"/>
          </a:p>
          <a:p>
            <a:pPr algn="ctr">
              <a:buNone/>
            </a:pPr>
            <a:r>
              <a:rPr lang="en-US" sz="1700" dirty="0" smtClean="0">
                <a:hlinkClick r:id="rId3"/>
              </a:rPr>
              <a:t>https://edoopc.ru/</a:t>
            </a:r>
            <a:r>
              <a:rPr lang="ru-RU" sz="1700" dirty="0" smtClean="0"/>
              <a:t> </a:t>
            </a:r>
          </a:p>
          <a:p>
            <a:pPr algn="ctr">
              <a:buNone/>
            </a:pPr>
            <a:r>
              <a:rPr lang="ru-RU" sz="1700" dirty="0" smtClean="0"/>
              <a:t>пгт. Березовка, ул. Центральная, 19, </a:t>
            </a:r>
            <a:r>
              <a:rPr lang="ru-RU" sz="1700" dirty="0" err="1" smtClean="0"/>
              <a:t>каб</a:t>
            </a:r>
            <a:r>
              <a:rPr lang="ru-RU" sz="1700" dirty="0" smtClean="0"/>
              <a:t>. 3-09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Система дополнительного образования детей</a:t>
            </a:r>
            <a:b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Березовского района </a:t>
            </a:r>
            <a:endParaRPr lang="ru-RU" sz="25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11560" y="1556792"/>
          <a:ext cx="7787208" cy="4065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539552" y="54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Закрепленные территории: пгт. Березовка, п. Березовский, с.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Есаулово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п. Ермолаевский Затон, с.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Бархатово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, с.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Зыково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, с.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Маганск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 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  <a:cs typeface="Times New Roman" pitchFamily="18" charset="0"/>
              </a:rPr>
              <a:t>Система дополнительного образования детей</a:t>
            </a:r>
            <a:br>
              <a:rPr lang="ru-RU" sz="25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cs typeface="Times New Roman" pitchFamily="18" charset="0"/>
              </a:rPr>
              <a:t>Березовского района </a:t>
            </a:r>
            <a:endParaRPr lang="ru-RU" sz="25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2008" y="1412776"/>
          <a:ext cx="3203848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924"/>
                <a:gridCol w="1601924"/>
              </a:tblGrid>
              <a:tr h="455820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Школы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889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Березовская СШ №1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Березовская СОШ №3</a:t>
                      </a:r>
                      <a:endParaRPr lang="ru-RU" sz="1200" dirty="0"/>
                    </a:p>
                  </a:txBody>
                  <a:tcPr/>
                </a:tc>
              </a:tr>
              <a:tr h="9889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Березовская СШ  №4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Березовская СОШ  №5</a:t>
                      </a:r>
                      <a:endParaRPr lang="ru-RU" sz="1200" dirty="0"/>
                    </a:p>
                  </a:txBody>
                  <a:tcPr/>
                </a:tc>
              </a:tr>
              <a:tr h="9889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Есаульская</a:t>
                      </a:r>
                      <a:r>
                        <a:rPr lang="ru-RU" sz="1200" baseline="0" dirty="0" smtClean="0"/>
                        <a:t> СОШ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Ермолаевская СОШ</a:t>
                      </a:r>
                      <a:endParaRPr lang="ru-RU" sz="1200" dirty="0"/>
                    </a:p>
                  </a:txBody>
                  <a:tcPr/>
                </a:tc>
              </a:tr>
              <a:tr h="9889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Бархатовская СОШ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Зыковская СОШ</a:t>
                      </a:r>
                      <a:endParaRPr lang="ru-RU" sz="1200" dirty="0"/>
                    </a:p>
                  </a:txBody>
                  <a:tcPr/>
                </a:tc>
              </a:tr>
              <a:tr h="9889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Маганская СОШ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3347864" y="1418904"/>
          <a:ext cx="3024336" cy="4458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512168"/>
              </a:tblGrid>
              <a:tr h="460648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Детские сады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994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Березовский ДС №2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Березовский ДС №3</a:t>
                      </a:r>
                      <a:endParaRPr lang="ru-RU" sz="1200" dirty="0"/>
                    </a:p>
                  </a:txBody>
                  <a:tcPr/>
                </a:tc>
              </a:tr>
              <a:tr h="9994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Березовский ДС №4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Березовский ДС №9</a:t>
                      </a:r>
                      <a:endParaRPr lang="ru-RU" sz="1200" dirty="0"/>
                    </a:p>
                  </a:txBody>
                  <a:tcPr/>
                </a:tc>
              </a:tr>
              <a:tr h="9994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Зыковский ДС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Есаульский ДС</a:t>
                      </a:r>
                      <a:endParaRPr lang="ru-RU" sz="1200" dirty="0"/>
                    </a:p>
                  </a:txBody>
                  <a:tcPr/>
                </a:tc>
              </a:tr>
              <a:tr h="9994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Бархатовский ДС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6444208" y="1464866"/>
          <a:ext cx="2664296" cy="146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48"/>
                <a:gridCol w="1332148"/>
              </a:tblGrid>
              <a:tr h="460648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Учреждения ДО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994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Березовская спортивная школа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Ермолаевский центр ДО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6444208" y="3356992"/>
          <a:ext cx="2664296" cy="2459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48"/>
                <a:gridCol w="1332148"/>
              </a:tblGrid>
              <a:tr h="460648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Краевые учреждения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994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Березовская школа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Есауловский</a:t>
                      </a:r>
                      <a:r>
                        <a:rPr lang="ru-RU" sz="1200" dirty="0" smtClean="0"/>
                        <a:t> детский дом</a:t>
                      </a:r>
                      <a:endParaRPr lang="ru-RU" sz="1200" dirty="0"/>
                    </a:p>
                  </a:txBody>
                  <a:tcPr/>
                </a:tc>
              </a:tr>
              <a:tr h="9994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Березовский ДС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Емельяновский</a:t>
                      </a:r>
                      <a:r>
                        <a:rPr lang="ru-RU" sz="1200" dirty="0" smtClean="0"/>
                        <a:t> дорожно-строительный техникум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1" descr="20190811_150787877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11560" y="2182566"/>
            <a:ext cx="1048757" cy="670370"/>
          </a:xfrm>
          <a:prstGeom prst="rect">
            <a:avLst/>
          </a:prstGeom>
          <a:noFill/>
        </p:spPr>
      </p:pic>
      <p:pic>
        <p:nvPicPr>
          <p:cNvPr id="9" name="Рисунок 25" descr="20190811_150787877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195736" y="2157707"/>
            <a:ext cx="1038883" cy="689529"/>
          </a:xfrm>
          <a:prstGeom prst="rect">
            <a:avLst/>
          </a:prstGeom>
          <a:noFill/>
        </p:spPr>
      </p:pic>
      <p:pic>
        <p:nvPicPr>
          <p:cNvPr id="10" name="Рисунок 29" descr="https://avatars.mds.yandex.net/i?id=b004feca2b70cb1d401c20b981437491f8c1953a-7457232-images-thumbs&amp;n=13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39552" y="3140968"/>
            <a:ext cx="1143008" cy="717550"/>
          </a:xfrm>
          <a:prstGeom prst="rect">
            <a:avLst/>
          </a:prstGeom>
          <a:noFill/>
        </p:spPr>
      </p:pic>
      <p:pic>
        <p:nvPicPr>
          <p:cNvPr id="11" name="Рисунок 35" descr="https://lh5.googleusercontent.com/p/AF1QipPEB-wxCnAxN1fW6A9bwbDyD8KO6hkErUBLCWcX=w408-h306-k-no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2123728" y="3140968"/>
            <a:ext cx="1098550" cy="714375"/>
          </a:xfrm>
          <a:prstGeom prst="rect">
            <a:avLst/>
          </a:prstGeom>
          <a:noFill/>
        </p:spPr>
      </p:pic>
      <p:pic>
        <p:nvPicPr>
          <p:cNvPr id="12" name="Рисунок 2" descr="https://avatars.mds.yandex.net/i?id=cbddca932cc413e475b3cb7626901a8e5244ee32-4414558-images-thumbs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11560" y="4124936"/>
            <a:ext cx="1080120" cy="717962"/>
          </a:xfrm>
          <a:prstGeom prst="rect">
            <a:avLst/>
          </a:prstGeom>
          <a:noFill/>
        </p:spPr>
      </p:pic>
      <p:pic>
        <p:nvPicPr>
          <p:cNvPr id="13" name="Рисунок 44" descr="20190811_150787877"/>
          <p:cNvPicPr>
            <a:picLocks noChangeAspect="1" noChangeArrowheads="1"/>
          </p:cNvPicPr>
          <p:nvPr/>
        </p:nvPicPr>
        <p:blipFill>
          <a:blip r:embed="rId7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2123728" y="4128831"/>
            <a:ext cx="1143008" cy="714375"/>
          </a:xfrm>
          <a:prstGeom prst="rect">
            <a:avLst/>
          </a:prstGeom>
          <a:noFill/>
        </p:spPr>
      </p:pic>
      <p:pic>
        <p:nvPicPr>
          <p:cNvPr id="4100" name="Picture 4" descr="C:\Users\User\Desktop\НАДЯ\отчеты\фото ОУ\бархатово сош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5085184"/>
            <a:ext cx="1290447" cy="722996"/>
          </a:xfrm>
          <a:prstGeom prst="rect">
            <a:avLst/>
          </a:prstGeom>
          <a:noFill/>
        </p:spPr>
      </p:pic>
      <p:pic>
        <p:nvPicPr>
          <p:cNvPr id="16" name="Рисунок 48" descr="http://xn----7sbbfysbcjyf5a8g8a7d.xn--90aal0bjc.xn--p1ai/wp-content/uploads/2020/10/IMG_0089.gif"/>
          <p:cNvPicPr>
            <a:picLocks noChangeAspect="1" noChangeArrowheads="1"/>
          </p:cNvPicPr>
          <p:nvPr/>
        </p:nvPicPr>
        <p:blipFill>
          <a:blip r:embed="rId9" cstate="print">
            <a:lum bright="-10000"/>
          </a:blip>
          <a:srcRect/>
          <a:stretch>
            <a:fillRect/>
          </a:stretch>
        </p:blipFill>
        <p:spPr bwMode="auto">
          <a:xfrm>
            <a:off x="2177306" y="5085184"/>
            <a:ext cx="1098550" cy="714375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7" name="Picture 3" descr="C:\Users\User\Desktop\маганская сош.jpg"/>
          <p:cNvPicPr>
            <a:picLocks noChangeAspect="1" noChangeArrowheads="1"/>
          </p:cNvPicPr>
          <p:nvPr/>
        </p:nvPicPr>
        <p:blipFill>
          <a:blip r:embed="rId10" cstate="print"/>
          <a:srcRect t="10001" b="17991"/>
          <a:stretch>
            <a:fillRect/>
          </a:stretch>
        </p:blipFill>
        <p:spPr bwMode="auto">
          <a:xfrm>
            <a:off x="611560" y="6093376"/>
            <a:ext cx="1071897" cy="720000"/>
          </a:xfrm>
          <a:prstGeom prst="rect">
            <a:avLst/>
          </a:prstGeom>
          <a:noFill/>
        </p:spPr>
      </p:pic>
      <p:pic>
        <p:nvPicPr>
          <p:cNvPr id="18" name="Рисунок 17" descr="http://doolzentr.ucoz.ru/irina/edopc_foto.jpg"/>
          <p:cNvPicPr/>
          <p:nvPr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28384" y="2564904"/>
            <a:ext cx="108012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User\Desktop\НАДЯ\отчеты\фото ОУ\спорт школа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20976" y="2577532"/>
            <a:ext cx="1228894" cy="635444"/>
          </a:xfrm>
          <a:prstGeom prst="rect">
            <a:avLst/>
          </a:prstGeom>
          <a:noFill/>
        </p:spPr>
      </p:pic>
      <p:pic>
        <p:nvPicPr>
          <p:cNvPr id="20" name="Рисунок 4" descr="http://xn--2-gtb3b.xn--90aal0bjc.xn--p1ai/wp-content/uploads/2020/04/detskij_sa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31332" y="2132856"/>
            <a:ext cx="1028700" cy="714375"/>
          </a:xfrm>
          <a:prstGeom prst="rect">
            <a:avLst/>
          </a:prstGeom>
          <a:noFill/>
        </p:spPr>
      </p:pic>
      <p:pic>
        <p:nvPicPr>
          <p:cNvPr id="21" name="Рисунок 7" descr="http://xn--3-gtb3b.xn--90aal0bjc.xn--p1ai/wp-content/uploads/2022/01/img_20200818_151529-1024x76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10175" y="2132856"/>
            <a:ext cx="962025" cy="714375"/>
          </a:xfrm>
          <a:prstGeom prst="rect">
            <a:avLst/>
          </a:prstGeom>
          <a:noFill/>
        </p:spPr>
      </p:pic>
      <p:pic>
        <p:nvPicPr>
          <p:cNvPr id="22" name="Рисунок 10" descr="http://ds4ber.ucoz.ru/sadik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07904" y="3140968"/>
            <a:ext cx="1152526" cy="714375"/>
          </a:xfrm>
          <a:prstGeom prst="rect">
            <a:avLst/>
          </a:prstGeom>
          <a:noFill/>
        </p:spPr>
      </p:pic>
      <p:pic>
        <p:nvPicPr>
          <p:cNvPr id="23" name="Рисунок 13" descr="https://trk7.ru/upload/iblock/0f0/0f014a3203fe29c803edf7a9555d6aab.png"/>
          <p:cNvPicPr>
            <a:picLocks noChangeAspect="1" noChangeArrowheads="1"/>
          </p:cNvPicPr>
          <p:nvPr/>
        </p:nvPicPr>
        <p:blipFill>
          <a:blip r:embed="rId16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436096" y="3140968"/>
            <a:ext cx="923925" cy="723900"/>
          </a:xfrm>
          <a:prstGeom prst="rect">
            <a:avLst/>
          </a:prstGeom>
          <a:noFill/>
        </p:spPr>
      </p:pic>
      <p:pic>
        <p:nvPicPr>
          <p:cNvPr id="24" name="Рисунок 16" descr="http://xn---15-5cdph0an4akcq2bj.xn--p1ai/img/2867240_1800/34537-2560x160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83707" y="4149080"/>
            <a:ext cx="1076325" cy="714375"/>
          </a:xfrm>
          <a:prstGeom prst="rect">
            <a:avLst/>
          </a:prstGeom>
          <a:noFill/>
        </p:spPr>
      </p:pic>
      <p:pic>
        <p:nvPicPr>
          <p:cNvPr id="25" name="Рисунок 22" descr="https://sun9-26.userapi.com/impg/MdpDRemBiAI49tRs8GX0ORht1qPLbOoSQ7HtNw/IHIhcawUbe0.jpg?size=640x480&amp;quality=95&amp;sign=647c6e3d897f668c16373588178f2944&amp;type=album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49850" y="4149080"/>
            <a:ext cx="1022350" cy="714375"/>
          </a:xfrm>
          <a:prstGeom prst="rect">
            <a:avLst/>
          </a:prstGeom>
          <a:noFill/>
        </p:spPr>
      </p:pic>
      <p:pic>
        <p:nvPicPr>
          <p:cNvPr id="26" name="Рисунок 25" descr="http://xn----7sbabbiq3aji6bwqeh0c.xn--90aal0bjc.xn--p1ai/wp-content/uploads/2020/12/risunok1.jpg"/>
          <p:cNvPicPr>
            <a:picLocks noChangeAspect="1" noChangeArrowheads="1"/>
          </p:cNvPicPr>
          <p:nvPr/>
        </p:nvPicPr>
        <p:blipFill>
          <a:blip r:embed="rId19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755132" y="5153372"/>
            <a:ext cx="1104900" cy="723900"/>
          </a:xfrm>
          <a:prstGeom prst="rect">
            <a:avLst/>
          </a:prstGeom>
          <a:noFill/>
        </p:spPr>
      </p:pic>
      <p:pic>
        <p:nvPicPr>
          <p:cNvPr id="4102" name="Picture 6" descr="C:\Users\User\Desktop\НАДЯ\отчеты\фото ОУ\коррекц школа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876256" y="4221088"/>
            <a:ext cx="864096" cy="576065"/>
          </a:xfrm>
          <a:prstGeom prst="rect">
            <a:avLst/>
          </a:prstGeom>
          <a:noFill/>
        </p:spPr>
      </p:pic>
      <p:pic>
        <p:nvPicPr>
          <p:cNvPr id="4103" name="Picture 7" descr="C:\Users\User\Desktop\НАДЯ\отчеты\фото ОУ\Есауломо детдом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02947" y="4221088"/>
            <a:ext cx="805557" cy="602556"/>
          </a:xfrm>
          <a:prstGeom prst="rect">
            <a:avLst/>
          </a:prstGeom>
          <a:noFill/>
        </p:spPr>
      </p:pic>
      <p:pic>
        <p:nvPicPr>
          <p:cNvPr id="4104" name="Picture 8" descr="C:\Users\User\Desktop\НАДЯ\отчеты\фото ОУ\берез ДСкраевой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732240" y="5589240"/>
            <a:ext cx="1014731" cy="719834"/>
          </a:xfrm>
          <a:prstGeom prst="rect">
            <a:avLst/>
          </a:prstGeom>
          <a:noFill/>
        </p:spPr>
      </p:pic>
      <p:pic>
        <p:nvPicPr>
          <p:cNvPr id="30" name="Рисунок 29" descr="https://studika.ru/uploads/media/16883/62.jpg"/>
          <p:cNvPicPr/>
          <p:nvPr/>
        </p:nvPicPr>
        <p:blipFill>
          <a:blip r:embed="rId2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172400" y="5589240"/>
            <a:ext cx="936104" cy="70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  <a:cs typeface="Times New Roman" pitchFamily="18" charset="0"/>
              </a:rPr>
              <a:t>Система дополнительного образования детей</a:t>
            </a:r>
            <a:br>
              <a:rPr lang="ru-RU" sz="25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cs typeface="Times New Roman" pitchFamily="18" charset="0"/>
              </a:rPr>
              <a:t>Березовского района </a:t>
            </a:r>
            <a:endParaRPr lang="ru-RU" sz="2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28193"/>
            <a:ext cx="8229600" cy="19728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cs typeface="Times New Roman" pitchFamily="18" charset="0"/>
              </a:rPr>
              <a:t>Численность педагогических работников</a:t>
            </a:r>
          </a:p>
          <a:p>
            <a:pPr algn="ctr">
              <a:buNone/>
            </a:pPr>
            <a:r>
              <a:rPr lang="ru-RU" sz="2000" b="1" dirty="0" smtClean="0">
                <a:cs typeface="Times New Roman" pitchFamily="18" charset="0"/>
              </a:rPr>
              <a:t>74</a:t>
            </a:r>
            <a:r>
              <a:rPr lang="ru-RU" sz="2000" dirty="0" smtClean="0">
                <a:cs typeface="Times New Roman" pitchFamily="18" charset="0"/>
              </a:rPr>
              <a:t> педагога реализуют программы дополнительного образования</a:t>
            </a:r>
          </a:p>
          <a:p>
            <a:pPr algn="ctr">
              <a:buNone/>
            </a:pPr>
            <a:r>
              <a:rPr lang="ru-RU" sz="2000" b="1" dirty="0" smtClean="0">
                <a:cs typeface="Times New Roman" pitchFamily="18" charset="0"/>
              </a:rPr>
              <a:t>60</a:t>
            </a:r>
            <a:r>
              <a:rPr lang="ru-RU" sz="2000" dirty="0" smtClean="0">
                <a:cs typeface="Times New Roman" pitchFamily="18" charset="0"/>
              </a:rPr>
              <a:t> педагогов имеют подтвержденный статус «педагог ДО»</a:t>
            </a:r>
          </a:p>
          <a:p>
            <a:pPr algn="ctr">
              <a:buNone/>
            </a:pPr>
            <a:r>
              <a:rPr lang="ru-RU" sz="2000" b="1" dirty="0" smtClean="0">
                <a:cs typeface="Times New Roman" pitchFamily="18" charset="0"/>
              </a:rPr>
              <a:t>15</a:t>
            </a:r>
            <a:r>
              <a:rPr lang="ru-RU" sz="2000" dirty="0" smtClean="0">
                <a:cs typeface="Times New Roman" pitchFamily="18" charset="0"/>
              </a:rPr>
              <a:t> педагогов прошли обучение в 2024/2025 учебном году</a:t>
            </a:r>
          </a:p>
          <a:p>
            <a:endParaRPr lang="ru-RU" dirty="0"/>
          </a:p>
        </p:txBody>
      </p:sp>
      <p:pic>
        <p:nvPicPr>
          <p:cNvPr id="4" name="Picture 4" descr="https://sun9-80.userapi.com/impg/NH1jJ1-svLa_MiFuJmKI61ezq6go5zXbMlpBAw/rHUGeFAbubk.jpg?size=1600x1200&amp;quality=95&amp;sign=7d624ff38f259ee0c7b540290a46cc21&amp;type=album"/>
          <p:cNvPicPr>
            <a:picLocks noChangeAspect="1" noChangeArrowheads="1"/>
          </p:cNvPicPr>
          <p:nvPr/>
        </p:nvPicPr>
        <p:blipFill>
          <a:blip r:embed="rId2" cstate="print"/>
          <a:srcRect l="2270" t="24334"/>
          <a:stretch>
            <a:fillRect/>
          </a:stretch>
        </p:blipFill>
        <p:spPr bwMode="auto">
          <a:xfrm>
            <a:off x="1115616" y="4890746"/>
            <a:ext cx="3387872" cy="1967254"/>
          </a:xfrm>
          <a:prstGeom prst="rect">
            <a:avLst/>
          </a:prstGeom>
          <a:noFill/>
        </p:spPr>
      </p:pic>
      <p:pic>
        <p:nvPicPr>
          <p:cNvPr id="5" name="Picture 2" descr="https://sun9-50.userapi.com/impg/X6H2T0mr5Gh28mRd3LrfizmdiN_0snjmTBxKYw/CARUMYAKHDI.jpg?size=2560x1920&amp;quality=95&amp;sign=39c946f9440b58dcc96ff9d638b7cae4&amp;type=album"/>
          <p:cNvPicPr>
            <a:picLocks noChangeAspect="1" noChangeArrowheads="1"/>
          </p:cNvPicPr>
          <p:nvPr/>
        </p:nvPicPr>
        <p:blipFill>
          <a:blip r:embed="rId3" cstate="print"/>
          <a:srcRect l="12001" t="24003"/>
          <a:stretch>
            <a:fillRect/>
          </a:stretch>
        </p:blipFill>
        <p:spPr bwMode="auto">
          <a:xfrm>
            <a:off x="4716016" y="4914017"/>
            <a:ext cx="3312368" cy="1943983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43608" y="3356992"/>
          <a:ext cx="6984776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258"/>
                <a:gridCol w="3282185"/>
                <a:gridCol w="1374333"/>
              </a:tblGrid>
              <a:tr h="7974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программ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Программы,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реализуемые в системе ПФДОД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07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9552" y="404664"/>
            <a:ext cx="806489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67544" y="3356992"/>
          <a:ext cx="8147248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406"/>
                <a:gridCol w="1018406"/>
                <a:gridCol w="1018406"/>
                <a:gridCol w="1275607"/>
                <a:gridCol w="761205"/>
                <a:gridCol w="1018406"/>
                <a:gridCol w="1018406"/>
                <a:gridCol w="1018406"/>
              </a:tblGrid>
              <a:tr h="71958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Охват детей системой ДОД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(%/чел</a:t>
                      </a:r>
                      <a:r>
                        <a:rPr lang="ru-RU" dirty="0" smtClean="0"/>
                        <a:t>.)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Охват детей ПФ ДОД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(%/чел.)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</a:p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Факт</a:t>
                      </a:r>
                    </a:p>
                    <a:p>
                      <a:pPr algn="ctr"/>
                      <a:r>
                        <a:rPr lang="ru-RU" b="1" dirty="0" smtClean="0"/>
                        <a:t>2024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</a:p>
                    <a:p>
                      <a:pPr algn="ctr"/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Факт 31.05.25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</a:p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Факт</a:t>
                      </a:r>
                    </a:p>
                    <a:p>
                      <a:pPr algn="ctr"/>
                      <a:r>
                        <a:rPr lang="ru-RU" b="1" dirty="0" smtClean="0"/>
                        <a:t>2024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</a:p>
                    <a:p>
                      <a:pPr algn="ctr"/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Факт 31.05.25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60,08%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54%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10,57%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12,25%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11,33%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4484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914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609600" y="1637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</a:b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Муниципальные целевые показатели ДОД на 2025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19D7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Концепция развития дополнительного образования детей до 2030 года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Распоряжение Правительства РФ от 31.03.22 №678-Р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</a:b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1727" y="2860252"/>
            <a:ext cx="483055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60" b="1" dirty="0" smtClean="0"/>
              <a:t>7464  - количество детей от 5 до 18 лет</a:t>
            </a:r>
            <a:endParaRPr lang="ru-RU" sz="216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300" b="1" dirty="0" smtClean="0">
                <a:solidFill>
                  <a:srgbClr val="B1138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b="1" dirty="0" smtClean="0">
                <a:solidFill>
                  <a:srgbClr val="B1138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Доля детей в возрасте от 5 до 18 лет, охваченных дополнительным </a:t>
            </a:r>
            <a:r>
              <a:rPr lang="ru-RU" sz="33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образованием</a:t>
            </a:r>
            <a:r>
              <a:rPr lang="ru-RU" b="1" dirty="0" smtClean="0">
                <a:solidFill>
                  <a:srgbClr val="B1138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B11384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27584" y="1340768"/>
            <a:ext cx="7704856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Система социального заказа 2025 год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/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endParaRPr lang="ru-RU" sz="2500" b="1" dirty="0">
              <a:solidFill>
                <a:srgbClr val="0070C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4149080"/>
            <a:ext cx="9036496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Объем финансового обеспечения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 социальному заказу </a:t>
            </a:r>
            <a:r>
              <a:rPr kumimoji="0" lang="ru-RU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13 370 670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ru-RU" sz="8000" b="1" dirty="0" smtClean="0"/>
              <a:t>Объем финансового обеспечения</a:t>
            </a:r>
          </a:p>
          <a:p>
            <a:pPr algn="ctr">
              <a:spcBef>
                <a:spcPct val="0"/>
              </a:spcBef>
            </a:pPr>
            <a:r>
              <a:rPr lang="ru-RU" sz="8000" b="1" dirty="0" smtClean="0"/>
              <a:t>на иных исполнителей (грант) </a:t>
            </a:r>
            <a:r>
              <a:rPr lang="ru-RU" sz="8000" b="1" dirty="0" smtClean="0">
                <a:solidFill>
                  <a:srgbClr val="FF0000"/>
                </a:solidFill>
              </a:rPr>
              <a:t>1 233 663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12777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Номинал сертификата ПФ ДОД</a:t>
            </a: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/>
              <a:t>13 770 руб. 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Количество сертификатов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/>
              <a:t>971 шт.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70C0"/>
                </a:solidFill>
              </a:rPr>
              <a:t>Система социального заказа 2025 год</a:t>
            </a:r>
            <a:endParaRPr lang="ru-RU" sz="2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67667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Всего мест в ПФ ДОД 1026</a:t>
            </a:r>
            <a:endParaRPr lang="ru-RU" b="1" dirty="0"/>
          </a:p>
        </p:txBody>
      </p:sp>
      <p:graphicFrame>
        <p:nvGraphicFramePr>
          <p:cNvPr id="4" name="Содержимое 6"/>
          <p:cNvGraphicFramePr>
            <a:graphicFrameLocks/>
          </p:cNvGraphicFramePr>
          <p:nvPr/>
        </p:nvGraphicFramePr>
        <p:xfrm>
          <a:off x="1403648" y="2132855"/>
          <a:ext cx="6192688" cy="42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3096344"/>
              </a:tblGrid>
              <a:tr h="4432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Наименование ОУ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Количество сертификатов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Ермолаевский центр</a:t>
                      </a:r>
                      <a:r>
                        <a:rPr lang="ru-RU" sz="1800" baseline="0" dirty="0" smtClean="0"/>
                        <a:t> ДО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370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Спортивная школа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80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Березовский ДС №2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Березовский ДС №3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62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Березовский ДС №4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54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Березовский ДС №9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249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Есаульский ДС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24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Зыковский ДС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</a:t>
                      </a:r>
                      <a:endParaRPr lang="ru-RU" sz="1800" dirty="0"/>
                    </a:p>
                  </a:txBody>
                  <a:tcPr/>
                </a:tc>
              </a:tr>
              <a:tr h="4228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Бархатовский ДС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54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Реализация программ дополнительного образования</a:t>
            </a:r>
            <a:b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в 2024/2025 учебном году</a:t>
            </a:r>
            <a:br>
              <a:rPr lang="ru-RU" sz="25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endParaRPr lang="ru-RU" sz="25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15616" y="1412776"/>
          <a:ext cx="6768751" cy="4564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478"/>
                <a:gridCol w="1265225"/>
                <a:gridCol w="1340355"/>
                <a:gridCol w="2153693"/>
              </a:tblGrid>
              <a:tr h="10342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Направленность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 программ ВСЕГО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 детей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Количество программ</a:t>
                      </a:r>
                    </a:p>
                    <a:p>
                      <a:pPr algn="ctr"/>
                      <a:r>
                        <a:rPr lang="ru-RU" sz="1600" dirty="0" smtClean="0"/>
                        <a:t>по социальному заказу (из ВСЕГО)</a:t>
                      </a:r>
                      <a:endParaRPr lang="ru-RU" sz="1600" dirty="0"/>
                    </a:p>
                  </a:txBody>
                  <a:tcPr/>
                </a:tc>
              </a:tr>
              <a:tr h="4743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Социально-гуманитарная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</a:tr>
              <a:tr h="4476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Естественнонаучная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583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</a:tr>
              <a:tr h="4476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Художественная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1031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/>
                </a:tc>
              </a:tr>
              <a:tr h="4743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Физкультурно-спортивная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1032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</a:t>
                      </a:r>
                      <a:endParaRPr lang="ru-RU" sz="1600" dirty="0"/>
                    </a:p>
                  </a:txBody>
                  <a:tcPr/>
                </a:tc>
              </a:tr>
              <a:tr h="4743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Туристско-краеведческая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</a:tr>
              <a:tr h="32550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Техническая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448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</a:tr>
              <a:tr h="56183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Итого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4484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54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5464</TotalTime>
  <Words>1313</Words>
  <Application>Microsoft Office PowerPoint</Application>
  <PresentationFormat>Экран (4:3)</PresentationFormat>
  <Paragraphs>327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Отчет  Муниципального опорного центра дополнительного образования детей Березовского района 2024/2025 год</vt:lpstr>
      <vt:lpstr>Слайд 2</vt:lpstr>
      <vt:lpstr>Система дополнительного образования детей Березовского района </vt:lpstr>
      <vt:lpstr>Система дополнительного образования детей Березовского района </vt:lpstr>
      <vt:lpstr>Система дополнительного образования детей Березовского района </vt:lpstr>
      <vt:lpstr> Доля детей в возрасте от 5 до 18 лет, охваченных дополнительным образованием </vt:lpstr>
      <vt:lpstr>    Система социального заказа 2025 год    </vt:lpstr>
      <vt:lpstr>Система социального заказа 2025 год</vt:lpstr>
      <vt:lpstr>Реализация программ дополнительного образования в 2024/2025 учебном году </vt:lpstr>
      <vt:lpstr>Представленность программ по направленностям</vt:lpstr>
      <vt:lpstr>Представленность программ в центрах образования на базе средних общеобразовательных школ</vt:lpstr>
      <vt:lpstr>Краевой конкурс лучших образовательных практик ДО естественнонаучной направленности «БиоТОП ПРОФИ»</vt:lpstr>
      <vt:lpstr>Реализация краткосрочных программ   в летний период</vt:lpstr>
      <vt:lpstr>3 заседания 14 спикеров МР Березовский 2 спикера РМЦ ДОД Красноярского края 60 педагогов,  имеющих подтвержденный статус «педагог ДО»  </vt:lpstr>
      <vt:lpstr> Экспертно-консультационные мероприятия  </vt:lpstr>
      <vt:lpstr>Работа с ученическим и родительским сообществом</vt:lpstr>
      <vt:lpstr>Слайд 17</vt:lpstr>
      <vt:lpstr>Проект «Единая модель профориентации «Билет в будущее» (6-11 кл)</vt:lpstr>
      <vt:lpstr>Ресурсный центр естественнонаучной направленности  Красноярский краевой центр «Юннаты»</vt:lpstr>
      <vt:lpstr>XIV краевой творческий фестиваль «Таланты без границ» 9 ОУ  в т.ч. КГБОУ «Березовская школа», КГКУ «Есауловский детский дом»  128 участников 86 работ  «Народный вокал» (соло, 10-13 лет) 1 место  «Театр моды»  (10-13 лет)  2 место «Литер. творч-во. Сочинительство» (10-13 лет) 1 место  «Литер. творч-во. Сочинительство» (14-18 лет) 3 место  Образовательная площадка в области креативных индустрий «дорога́тайга» (12-18 лет) Березовский район представлен впервые  Большой всероссийский фестиваль детского и юношеского творчества  «Театр моды»  (10-13 лет)  2 место</vt:lpstr>
      <vt:lpstr>XIV краевой творческий фестиваль «Таланты без границ»</vt:lpstr>
      <vt:lpstr>Ресурсный центр технической направленности  Красноярский детский технопарк «Кванториум»</vt:lpstr>
      <vt:lpstr>Региональный модельный центр дополнительного образования детей Красноярского края</vt:lpstr>
      <vt:lpstr> Ежегодный краевой опрос детей и родителей по дополнительному образованию </vt:lpstr>
      <vt:lpstr> Краевой семинар-практикум «Дополнительное образование детей:  работа над ошибками, настройка на развитие»  </vt:lpstr>
      <vt:lpstr>Слайд 26</vt:lpstr>
      <vt:lpstr>Пути развития ДО  для обеспечения охвата и потребности детей</vt:lpstr>
      <vt:lpstr> Муниципальный опорный центр дополнительного образования детей Березовского района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развития  дополнительного образования Берёзовского района</dc:title>
  <dc:creator>User</dc:creator>
  <cp:lastModifiedBy>User</cp:lastModifiedBy>
  <cp:revision>572</cp:revision>
  <dcterms:created xsi:type="dcterms:W3CDTF">2023-03-29T03:35:19Z</dcterms:created>
  <dcterms:modified xsi:type="dcterms:W3CDTF">2025-05-30T04:55:14Z</dcterms:modified>
</cp:coreProperties>
</file>