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83" r:id="rId4"/>
    <p:sldId id="284" r:id="rId5"/>
    <p:sldId id="260" r:id="rId6"/>
    <p:sldId id="261" r:id="rId7"/>
    <p:sldId id="262" r:id="rId8"/>
    <p:sldId id="263" r:id="rId9"/>
    <p:sldId id="264" r:id="rId10"/>
    <p:sldId id="272" r:id="rId11"/>
    <p:sldId id="288" r:id="rId12"/>
    <p:sldId id="285" r:id="rId13"/>
    <p:sldId id="271" r:id="rId14"/>
    <p:sldId id="289" r:id="rId15"/>
    <p:sldId id="293" r:id="rId16"/>
    <p:sldId id="294" r:id="rId17"/>
    <p:sldId id="295" r:id="rId18"/>
    <p:sldId id="299" r:id="rId19"/>
    <p:sldId id="298" r:id="rId20"/>
    <p:sldId id="296" r:id="rId21"/>
    <p:sldId id="297" r:id="rId22"/>
    <p:sldId id="277" r:id="rId23"/>
    <p:sldId id="274" r:id="rId24"/>
    <p:sldId id="300" r:id="rId25"/>
    <p:sldId id="301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1384"/>
    <a:srgbClr val="0C35A8"/>
    <a:srgbClr val="4B19D7"/>
    <a:srgbClr val="D3179D"/>
    <a:srgbClr val="8B177D"/>
    <a:srgbClr val="784FEB"/>
    <a:srgbClr val="0C7C82"/>
    <a:srgbClr val="3535DF"/>
  </p:clrMru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37" autoAdjust="0"/>
  </p:normalViewPr>
  <p:slideViewPr>
    <p:cSldViewPr>
      <p:cViewPr varScale="1">
        <p:scale>
          <a:sx n="116" d="100"/>
          <a:sy n="116" d="100"/>
        </p:scale>
        <p:origin x="-23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190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1.89897436609608E-2"/>
          <c:y val="3.9205811513605547E-2"/>
          <c:w val="0.65420949488518576"/>
          <c:h val="0.93489926695775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5866941600506012E-2"/>
                  <c:y val="-2.2842587720861281E-2"/>
                </c:manualLayout>
              </c:layout>
              <c:showPercent val="1"/>
            </c:dLbl>
            <c:dLbl>
              <c:idx val="2"/>
              <c:layout>
                <c:manualLayout>
                  <c:x val="-7.9794218911574163E-2"/>
                  <c:y val="-0.18927116064672098"/>
                </c:manualLayout>
              </c:layout>
              <c:showPercent val="1"/>
            </c:dLbl>
            <c:dLbl>
              <c:idx val="4"/>
              <c:layout>
                <c:manualLayout>
                  <c:x val="-7.6297903093275896E-4"/>
                  <c:y val="-0.13999382013109704"/>
                </c:manualLayout>
              </c:layout>
              <c:showPercent val="1"/>
            </c:dLbl>
            <c:dLbl>
              <c:idx val="5"/>
              <c:layout>
                <c:manualLayout>
                  <c:x val="7.657542591421472E-2"/>
                  <c:y val="-4.667825168272705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Лист1!$A$2:$A$7</c:f>
              <c:strCache>
                <c:ptCount val="6"/>
                <c:pt idx="0">
                  <c:v>социально-гуманитарная</c:v>
                </c:pt>
                <c:pt idx="1">
                  <c:v>естественнонаучная</c:v>
                </c:pt>
                <c:pt idx="2">
                  <c:v>художественная</c:v>
                </c:pt>
                <c:pt idx="3">
                  <c:v>техническая</c:v>
                </c:pt>
                <c:pt idx="4">
                  <c:v>туристско-краеведческая</c:v>
                </c:pt>
                <c:pt idx="5">
                  <c:v>физкультурно-спортивная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882</c:v>
                </c:pt>
                <c:pt idx="1">
                  <c:v>578</c:v>
                </c:pt>
                <c:pt idx="2">
                  <c:v>1166</c:v>
                </c:pt>
                <c:pt idx="3">
                  <c:v>561</c:v>
                </c:pt>
                <c:pt idx="4">
                  <c:v>137</c:v>
                </c:pt>
                <c:pt idx="5">
                  <c:v>1261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социально-гуманитарная</c:v>
                </c:pt>
                <c:pt idx="1">
                  <c:v>естественнонаучная</c:v>
                </c:pt>
                <c:pt idx="2">
                  <c:v>художественная</c:v>
                </c:pt>
                <c:pt idx="3">
                  <c:v>техническая</c:v>
                </c:pt>
                <c:pt idx="4">
                  <c:v>туристско-краеведческая</c:v>
                </c:pt>
                <c:pt idx="5">
                  <c:v>физкультурно-спортивная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социально-гуманитарная</c:v>
                </c:pt>
                <c:pt idx="1">
                  <c:v>естественнонаучная</c:v>
                </c:pt>
                <c:pt idx="2">
                  <c:v>художественная</c:v>
                </c:pt>
                <c:pt idx="3">
                  <c:v>техническая</c:v>
                </c:pt>
                <c:pt idx="4">
                  <c:v>туристско-краеведческая</c:v>
                </c:pt>
                <c:pt idx="5">
                  <c:v>физкультурно-спортивная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9695773234889302"/>
          <c:y val="0"/>
          <c:w val="0.30304226765110881"/>
          <c:h val="0.91858909575761361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061D6-0210-4FAE-A173-5FC30C81366D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60C13-73F5-4178-9CE8-A9738C752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0C13-73F5-4178-9CE8-A9738C7520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0C13-73F5-4178-9CE8-A9738C7520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0C13-73F5-4178-9CE8-A9738C7520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0C13-73F5-4178-9CE8-A9738C7520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0C13-73F5-4178-9CE8-A9738C7520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0C13-73F5-4178-9CE8-A9738C7520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90F-E701-4385-BDAC-20F3C9E70266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F8A5-BCC3-491A-BC4D-38A202D9F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90F-E701-4385-BDAC-20F3C9E70266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F8A5-BCC3-491A-BC4D-38A202D9F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90F-E701-4385-BDAC-20F3C9E70266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F8A5-BCC3-491A-BC4D-38A202D9F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90F-E701-4385-BDAC-20F3C9E70266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F8A5-BCC3-491A-BC4D-38A202D9F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90F-E701-4385-BDAC-20F3C9E70266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F8A5-BCC3-491A-BC4D-38A202D9F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90F-E701-4385-BDAC-20F3C9E70266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F8A5-BCC3-491A-BC4D-38A202D9F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90F-E701-4385-BDAC-20F3C9E70266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F8A5-BCC3-491A-BC4D-38A202D9F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90F-E701-4385-BDAC-20F3C9E70266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F8A5-BCC3-491A-BC4D-38A202D9F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90F-E701-4385-BDAC-20F3C9E70266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F8A5-BCC3-491A-BC4D-38A202D9F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90F-E701-4385-BDAC-20F3C9E70266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F8A5-BCC3-491A-BC4D-38A202D9F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90F-E701-4385-BDAC-20F3C9E70266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F8A5-BCC3-491A-BC4D-38A202D9F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9490F-E701-4385-BDAC-20F3C9E70266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7F8A5-BCC3-491A-BC4D-38A202D9F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6.jpeg"/><Relationship Id="rId7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6.jpeg"/><Relationship Id="rId7" Type="http://schemas.openxmlformats.org/officeDocument/2006/relationships/image" Target="../media/image4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6.jpeg"/><Relationship Id="rId9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6.jpeg"/><Relationship Id="rId9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jpeg"/><Relationship Id="rId3" Type="http://schemas.openxmlformats.org/officeDocument/2006/relationships/image" Target="../media/image5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.jpeg"/><Relationship Id="rId9" Type="http://schemas.openxmlformats.org/officeDocument/2006/relationships/image" Target="../media/image68.png"/><Relationship Id="rId1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5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5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6.jpeg"/><Relationship Id="rId7" Type="http://schemas.openxmlformats.org/officeDocument/2006/relationships/image" Target="../media/image8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21" Type="http://schemas.openxmlformats.org/officeDocument/2006/relationships/image" Target="../media/image28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5.jpeg"/><Relationship Id="rId16" Type="http://schemas.openxmlformats.org/officeDocument/2006/relationships/image" Target="../media/image24.gif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Relationship Id="rId22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ЛОГОТИП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215"/>
            <a:ext cx="9143999" cy="56612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7678636" cy="4032448"/>
          </a:xfrm>
        </p:spPr>
        <p:txBody>
          <a:bodyPr>
            <a:normAutofit/>
          </a:bodyPr>
          <a:lstStyle/>
          <a:p>
            <a:r>
              <a:rPr lang="ru-RU" sz="4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100" b="1" dirty="0" smtClean="0">
                <a:solidFill>
                  <a:srgbClr val="B11384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br>
              <a:rPr lang="ru-RU" sz="4100" b="1" dirty="0" smtClean="0">
                <a:solidFill>
                  <a:srgbClr val="B1138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100" b="1" dirty="0" smtClean="0">
                <a:solidFill>
                  <a:srgbClr val="B11384"/>
                </a:solidFill>
                <a:latin typeface="Times New Roman" pitchFamily="18" charset="0"/>
                <a:cs typeface="Times New Roman" pitchFamily="18" charset="0"/>
              </a:rPr>
              <a:t>МУНИЦИПАЛЬНОГО ОПОРНОГО ЦЕНТР (МОЦ) БЕРЁЗОВСКОГО РАЙОНА</a:t>
            </a:r>
            <a:br>
              <a:rPr lang="ru-RU" sz="4100" b="1" dirty="0" smtClean="0">
                <a:solidFill>
                  <a:srgbClr val="B1138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100" b="1" dirty="0" smtClean="0">
                <a:solidFill>
                  <a:srgbClr val="B11384"/>
                </a:solidFill>
                <a:latin typeface="Times New Roman" pitchFamily="18" charset="0"/>
                <a:cs typeface="Times New Roman" pitchFamily="18" charset="0"/>
              </a:rPr>
              <a:t>2023/2024 год</a:t>
            </a:r>
            <a:endParaRPr lang="ru-RU" sz="4100" b="1" dirty="0">
              <a:solidFill>
                <a:srgbClr val="B113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User\Desktop\ЛОГОТИПЫ\национальное образова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5867" y="116632"/>
            <a:ext cx="1914525" cy="1495425"/>
          </a:xfrm>
          <a:prstGeom prst="rect">
            <a:avLst/>
          </a:prstGeom>
          <a:noFill/>
        </p:spPr>
      </p:pic>
      <p:pic>
        <p:nvPicPr>
          <p:cNvPr id="1034" name="Picture 10" descr="C:\Users\User\Desktop\ЛОГОТИПЫ\успех каждого ребенка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3399" y="188640"/>
            <a:ext cx="729081" cy="1440160"/>
          </a:xfrm>
          <a:prstGeom prst="rect">
            <a:avLst/>
          </a:prstGeom>
          <a:noFill/>
        </p:spPr>
      </p:pic>
      <p:pic>
        <p:nvPicPr>
          <p:cNvPr id="13" name="Рисунок 12" descr="эмблема.jpg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tretch>
            <a:fillRect/>
          </a:stretch>
        </p:blipFill>
        <p:spPr>
          <a:xfrm>
            <a:off x="107504" y="5085184"/>
            <a:ext cx="1820454" cy="1772816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116633"/>
            <a:ext cx="781236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63888" y="2204864"/>
            <a:ext cx="54006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84040" y="116632"/>
            <a:ext cx="7408440" cy="1512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1138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Доля детей в возрасте от 5 до 18 лет, охваченных дополнительным образованием по направленностям</a:t>
            </a: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1357290" y="1857364"/>
          <a:ext cx="7679206" cy="452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 descr="эмблема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16632"/>
            <a:ext cx="6984776" cy="936104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rgbClr val="B11384"/>
                </a:solidFill>
                <a:latin typeface="Times New Roman" pitchFamily="18" charset="0"/>
                <a:cs typeface="Times New Roman" pitchFamily="18" charset="0"/>
              </a:rPr>
              <a:t>Система социального заказа</a:t>
            </a:r>
          </a:p>
          <a:p>
            <a:endParaRPr lang="ru-RU" sz="36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116633"/>
            <a:ext cx="781236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63888" y="2204864"/>
            <a:ext cx="54006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835696" y="126876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547664" y="5445224"/>
            <a:ext cx="7416824" cy="1412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финансового обеспечения ПФ ДОД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2023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5032 080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финансового обеспечения  по социальному заказу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2024г.  – 7624 680 руб.</a:t>
            </a:r>
          </a:p>
          <a:p>
            <a:pPr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финансового на иных исполнителей (грант)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2024 г. – 76563 руб. </a:t>
            </a:r>
          </a:p>
          <a:p>
            <a:pPr>
              <a:spcBef>
                <a:spcPct val="2000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эмблема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24000" y="1196751"/>
          <a:ext cx="7440488" cy="417646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476628"/>
                <a:gridCol w="3963860"/>
              </a:tblGrid>
              <a:tr h="619829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– наминал сертификата ПФ ДОД – 10440 руб.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– наминал  социального сертификата – 12180 руб.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–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482 сертификата</a:t>
                      </a:r>
                      <a:endParaRPr lang="ru-RU" sz="17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–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626 сертификатов</a:t>
                      </a:r>
                      <a:endParaRPr lang="ru-RU" sz="17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107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ЕДОО(П)Ц – 315 сертификата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ЕДОО(П)Ц – 314 сертификатов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107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ДЮСШ – 54 сертификата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БСШ – 54 сертификата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829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«Березовский детский сад № 9» - 50 сертификата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«Березовский детский сад № 2» - 50 сертификата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829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«Березовский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детский сад № 2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» - 63 сертификата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«Березовский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детский сад № 3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» - 50 сертификата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829">
                <a:tc>
                  <a:txBody>
                    <a:bodyPr/>
                    <a:lstStyle/>
                    <a:p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«Березовский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детский сад № 4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» - 62 сертификата</a:t>
                      </a:r>
                    </a:p>
                  </a:txBody>
                  <a:tcPr/>
                </a:tc>
              </a:tr>
              <a:tr h="619829">
                <a:tc>
                  <a:txBody>
                    <a:bodyPr/>
                    <a:lstStyle/>
                    <a:p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«Березовский детский сад № 9» - 144 сертификата</a:t>
                      </a:r>
                      <a:endParaRPr lang="ru-RU" sz="17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32" y="-27384"/>
            <a:ext cx="9144032" cy="685802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116633"/>
            <a:ext cx="781236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63888" y="2204864"/>
            <a:ext cx="54006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260648"/>
            <a:ext cx="763284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B11384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Муниципальные целевые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1138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показатели дополнительного образования детей на 2024г.</a:t>
            </a:r>
          </a:p>
        </p:txBody>
      </p:sp>
      <p:pic>
        <p:nvPicPr>
          <p:cNvPr id="10" name="Рисунок 9" descr="эмблема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91682" y="3356992"/>
          <a:ext cx="7200797" cy="1605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18"/>
                <a:gridCol w="1152128"/>
                <a:gridCol w="1512168"/>
                <a:gridCol w="1368152"/>
                <a:gridCol w="1080120"/>
                <a:gridCol w="100811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 охвата детей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системой ДОД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 охвата детей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с ОВЗ системой ДОД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ПФДОД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(31.05.2024г.)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(31.05.2024г.)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60,42%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8,57%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8,01%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32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6633"/>
            <a:ext cx="7812360" cy="1080119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B11384"/>
                </a:solidFill>
                <a:latin typeface="Times New Roman" pitchFamily="18" charset="0"/>
                <a:cs typeface="Times New Roman" pitchFamily="18" charset="0"/>
              </a:rPr>
              <a:t>Мероприятия, организованные для реализации дополнительного образования</a:t>
            </a:r>
            <a:endParaRPr lang="ru-RU" sz="3000" b="1" dirty="0">
              <a:solidFill>
                <a:srgbClr val="B113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412776"/>
            <a:ext cx="7560840" cy="525658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 РМО;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C35A8"/>
                </a:solidFill>
              </a:rPr>
              <a:t> </a:t>
            </a:r>
            <a:r>
              <a:rPr lang="ru-RU" sz="2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Семинары с </a:t>
            </a:r>
          </a:p>
          <a:p>
            <a:pPr algn="l"/>
            <a:r>
              <a:rPr lang="ru-RU" sz="2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организаторами  </a:t>
            </a:r>
          </a:p>
          <a:p>
            <a:pPr algn="l"/>
            <a:r>
              <a:rPr lang="ru-RU" sz="2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программ;</a:t>
            </a:r>
          </a:p>
          <a:p>
            <a:pPr algn="l"/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 Организация и участие  в региональных проектах, направленных на патриотическое воспитание  граждан РФ через ГИС «Навигатор»;</a:t>
            </a:r>
          </a:p>
          <a:p>
            <a:pPr algn="l">
              <a:buFont typeface="Arial" pitchFamily="34" charset="0"/>
              <a:buChar char="•"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 smtClean="0">
              <a:solidFill>
                <a:srgbClr val="0C35A8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2800" b="1" dirty="0" smtClean="0">
              <a:solidFill>
                <a:srgbClr val="0C35A8"/>
              </a:solidFill>
            </a:endParaRPr>
          </a:p>
        </p:txBody>
      </p:sp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1266" name="AutoShape 2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0" name="AutoShape 16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sun9-44.userapi.com/impg/6YnLy3qB4z_sFRWVG6kPD9rXG0ry0SCtFfm-vg/jbvOb7P4YQc.jpg?size=1600x1197&amp;quality=95&amp;sign=6e58bcb40217ec871499788c8fc88d8e&amp;type=album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20950" t="28003" r="16201"/>
          <a:stretch>
            <a:fillRect/>
          </a:stretch>
        </p:blipFill>
        <p:spPr bwMode="auto">
          <a:xfrm rot="309546">
            <a:off x="6232852" y="1287538"/>
            <a:ext cx="2100324" cy="1800000"/>
          </a:xfrm>
          <a:prstGeom prst="rect">
            <a:avLst/>
          </a:prstGeom>
          <a:noFill/>
        </p:spPr>
      </p:pic>
      <p:pic>
        <p:nvPicPr>
          <p:cNvPr id="5122" name="Picture 2" descr="https://sun9-7.userapi.com/impg/uqApZBsAdNXo7nzQekrRdMiXPOBxtxVldTa6aw/LG0Y_va558s.jpg?size=1800x1350&amp;quality=95&amp;sign=4a9565686d515f9788a6aeea090a1c31&amp;type=album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707904" y="1196752"/>
            <a:ext cx="2400000" cy="1800000"/>
          </a:xfrm>
          <a:prstGeom prst="rect">
            <a:avLst/>
          </a:prstGeom>
          <a:noFill/>
        </p:spPr>
      </p:pic>
      <p:pic>
        <p:nvPicPr>
          <p:cNvPr id="5126" name="Picture 6" descr="https://sun9-37.userapi.com/impg/9NCsepaNxE4__J3C5mPKzMqizUCZGlWuLIbODQ/VwIHUy8Eepc.jpg?size=1280x960&amp;quality=95&amp;sign=4a9f0da186d3e3d82da3e4e4f8f895a2&amp;type=album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 rot="692446">
            <a:off x="1487438" y="4731003"/>
            <a:ext cx="2400000" cy="1800000"/>
          </a:xfrm>
          <a:prstGeom prst="rect">
            <a:avLst/>
          </a:prstGeom>
          <a:noFill/>
        </p:spPr>
      </p:pic>
      <p:pic>
        <p:nvPicPr>
          <p:cNvPr id="20" name="Picture 14" descr="https://sun9-78.userapi.com/impg/Ryxjr-sSGRKnvA0DGQ4U0E_MVb-Lhs7brS4Igg/BoO5YNoDPeo.jpg?size=1280x591&amp;quality=95&amp;sign=1545f892a200790bfd50c2428f42e282&amp;type=album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 l="13580" r="6149"/>
          <a:stretch>
            <a:fillRect/>
          </a:stretch>
        </p:blipFill>
        <p:spPr bwMode="auto">
          <a:xfrm rot="1330935">
            <a:off x="5790687" y="4533868"/>
            <a:ext cx="3129318" cy="1800000"/>
          </a:xfrm>
          <a:prstGeom prst="rect">
            <a:avLst/>
          </a:prstGeom>
          <a:noFill/>
        </p:spPr>
      </p:pic>
      <p:pic>
        <p:nvPicPr>
          <p:cNvPr id="21" name="Picture 18" descr="https://sun9-1.userapi.com/impg/OtoVEXCbKVDL-XSnp106uCXkRq_rgnDEE8t1bQ/RmKwvQP6GK8.jpg?size=682x512&amp;quality=96&amp;sign=e7e2d159404501232e38d9785f688235&amp;type=album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20803220">
            <a:off x="3666558" y="4616414"/>
            <a:ext cx="2397656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6633"/>
            <a:ext cx="7812360" cy="1080119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B11384"/>
                </a:solidFill>
                <a:latin typeface="Times New Roman" pitchFamily="18" charset="0"/>
                <a:cs typeface="Times New Roman" pitchFamily="18" charset="0"/>
              </a:rPr>
              <a:t>Мероприятия, организованные для реализации дополнительного образования</a:t>
            </a:r>
            <a:endParaRPr lang="ru-RU" sz="3000" b="1" dirty="0">
              <a:solidFill>
                <a:srgbClr val="B113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142984"/>
            <a:ext cx="7560840" cy="5526376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Организация и участие в региональном проекте по </a:t>
            </a:r>
          </a:p>
          <a:p>
            <a:pPr algn="l"/>
            <a:r>
              <a:rPr lang="ru-RU" sz="22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ранней профориентации  учащихся 6-11 классов </a:t>
            </a:r>
          </a:p>
          <a:p>
            <a:r>
              <a:rPr lang="ru-RU" sz="22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«БИЛЕТ В БУДУЩЕЕ»</a:t>
            </a:r>
          </a:p>
          <a:p>
            <a:pPr algn="l"/>
            <a:endParaRPr lang="ru-RU" sz="2000" b="1" dirty="0" smtClean="0">
              <a:solidFill>
                <a:srgbClr val="0C35A8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2800" b="1" dirty="0" smtClean="0">
              <a:solidFill>
                <a:srgbClr val="0C35A8"/>
              </a:solidFill>
            </a:endParaRPr>
          </a:p>
        </p:txBody>
      </p:sp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1266" name="AutoShape 2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0" name="AutoShape 16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s://sun9-37.userapi.com/impg/mqbU0vLHA3zkodNg7vsGBwkpMsQw6i_f2UEuMQ/VojJtLYyyZo.jpg?size=1280x960&amp;quality=95&amp;sign=272ca24dd0a1d5c7e1e09ab71f0e3e05&amp;type=album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20536633">
            <a:off x="1597790" y="2537135"/>
            <a:ext cx="2400000" cy="1800000"/>
          </a:xfrm>
          <a:prstGeom prst="rect">
            <a:avLst/>
          </a:prstGeom>
          <a:noFill/>
        </p:spPr>
      </p:pic>
      <p:pic>
        <p:nvPicPr>
          <p:cNvPr id="30722" name="Picture 2" descr="https://sun9-46.userapi.com/impg/rHmYG11xWr0Dxt2yL9er4ZqGEDk0OrcnDWstLQ/I3BOLC4yUZw.jpg?size=1280x960&amp;quality=95&amp;sign=258c575657a95f7ae82b0f28ec5a873a&amp;type=album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rot="1076365">
            <a:off x="6572264" y="2571744"/>
            <a:ext cx="2400000" cy="1800000"/>
          </a:xfrm>
          <a:prstGeom prst="rect">
            <a:avLst/>
          </a:prstGeom>
          <a:noFill/>
        </p:spPr>
      </p:pic>
      <p:pic>
        <p:nvPicPr>
          <p:cNvPr id="15" name="Picture 12" descr="https://sun9-80.userapi.com/impg/A5MtNgAQRB2fD0wutdMngcX_ZJTmgqnxJguiDA/TCcFJ97lycE.jpg?size=1431x1479&amp;quality=96&amp;sign=8a8b8a1c7cb2c4c6f387f842145108dd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88762">
            <a:off x="6337670" y="4511643"/>
            <a:ext cx="2089899" cy="2160000"/>
          </a:xfrm>
          <a:prstGeom prst="rect">
            <a:avLst/>
          </a:prstGeom>
          <a:noFill/>
        </p:spPr>
      </p:pic>
      <p:pic>
        <p:nvPicPr>
          <p:cNvPr id="13" name="Picture 4" descr="https://sun9-46.userapi.com/impg/as84C7PjaXN5P75N55jCcvNc3nKuRYx8NtKMIQ/q0jjAR49omw.jpg?size=1280x960&amp;quality=95&amp;sign=bb81c314b4206b421110bf5423c81306&amp;type=album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21223895">
            <a:off x="1662697" y="4697651"/>
            <a:ext cx="2400000" cy="1800000"/>
          </a:xfrm>
          <a:prstGeom prst="rect">
            <a:avLst/>
          </a:prstGeom>
          <a:noFill/>
        </p:spPr>
      </p:pic>
      <p:pic>
        <p:nvPicPr>
          <p:cNvPr id="14" name="Picture 6" descr="https://sun9-35.userapi.com/impg/aS-sfhp3iXhWruNH3lsKGbw3z2hTPKAch2SzEw/5-cG4JMrL0Y.jpg?size=960x1280&amp;quality=95&amp;sign=c372e2d55b6a613cac643da78cc91217&amp;type=album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4507884" y="5000636"/>
            <a:ext cx="1350000" cy="1800000"/>
          </a:xfrm>
          <a:prstGeom prst="rect">
            <a:avLst/>
          </a:prstGeom>
          <a:noFill/>
        </p:spPr>
      </p:pic>
      <p:pic>
        <p:nvPicPr>
          <p:cNvPr id="16" name="Picture 10" descr="https://sun9-5.userapi.com/impg/hRL4TMLVx2Hhwkn85xVOzyCZuqHe5ObbxWiHAQ/AzjCEcn2UTw.jpg?size=2160x2160&amp;quality=96&amp;sign=6d75c6ab54d9dc25761c2ce0683b3044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2357430"/>
            <a:ext cx="2520000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6633"/>
            <a:ext cx="7812360" cy="1080119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B11384"/>
                </a:solidFill>
                <a:latin typeface="Times New Roman" pitchFamily="18" charset="0"/>
                <a:cs typeface="Times New Roman" pitchFamily="18" charset="0"/>
              </a:rPr>
              <a:t>Мероприятия, организованные для реализации дополнительного образования</a:t>
            </a:r>
            <a:endParaRPr lang="ru-RU" sz="3000" b="1" dirty="0">
              <a:solidFill>
                <a:srgbClr val="B113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214422"/>
            <a:ext cx="7560840" cy="545493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 Конкурс творческих рисунков </a:t>
            </a:r>
          </a:p>
          <a:p>
            <a:pPr algn="l"/>
            <a:r>
              <a:rPr lang="ru-RU" sz="2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«Копейка рубль бережет»;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 Акция «Зимняя планета детства»;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Фестиваль «Наследники традиций»;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 Всероссийский «Большой фестиваль»;</a:t>
            </a:r>
          </a:p>
          <a:p>
            <a:pPr algn="l">
              <a:buFont typeface="Arial" pitchFamily="34" charset="0"/>
              <a:buChar char="•"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 Всероссийский конкурс «Хоровые и вокальные коллективы»;</a:t>
            </a:r>
          </a:p>
          <a:p>
            <a:pPr algn="l"/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 smtClean="0">
              <a:solidFill>
                <a:srgbClr val="0C35A8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2800" b="1" dirty="0" smtClean="0">
              <a:solidFill>
                <a:srgbClr val="0C35A8"/>
              </a:solidFill>
            </a:endParaRPr>
          </a:p>
        </p:txBody>
      </p:sp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1266" name="AutoShape 2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0" name="AutoShape 16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2" descr="https://sun9-63.userapi.com/impg/EHIh4FtypIN8Hv2khttUW8NLmS2jPAzTGVot7A/Fru5rorl7Ow.jpg?size=2252x1624&amp;quality=95&amp;sign=2b0d7a88a17aebe8fe6ee8e8ce7b2141&amp;type=album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143636" y="1071546"/>
            <a:ext cx="2496059" cy="1800000"/>
          </a:xfrm>
          <a:prstGeom prst="rect">
            <a:avLst/>
          </a:prstGeom>
          <a:noFill/>
        </p:spPr>
      </p:pic>
      <p:pic>
        <p:nvPicPr>
          <p:cNvPr id="18" name="Picture 2" descr="https://sun9-63.userapi.com/impg/HMQcZLgVk2PUc-bB-EGWHhQWBjVxDMCqTMzWXg/QXU8UlL8Ib8.jpg?size=604x415&amp;quality=95&amp;sign=a69469881bee72f3c5a087313cad6726&amp;c_uniq_tag=SE4281-7kpkvkr8xmd4c9J0KQCpabxk0PE7lB8WsbVw&amp;type=album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357290" y="3929066"/>
            <a:ext cx="3143710" cy="2160000"/>
          </a:xfrm>
          <a:prstGeom prst="rect">
            <a:avLst/>
          </a:prstGeom>
          <a:noFill/>
        </p:spPr>
      </p:pic>
      <p:pic>
        <p:nvPicPr>
          <p:cNvPr id="20" name="Picture 6" descr="https://sun9-2.userapi.com/impg/-C6El2LN9rd1rD2DKz_Q6a-_W2-QOdS1Eo2c2g/9JhTIEANtRk.jpg?size=2560x1794&amp;quality=95&amp;sign=4eea902b3da4a23649aac0f33d0df090&amp;type=album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6000760" y="4000504"/>
            <a:ext cx="3082274" cy="2160000"/>
          </a:xfrm>
          <a:prstGeom prst="rect">
            <a:avLst/>
          </a:prstGeom>
          <a:noFill/>
        </p:spPr>
      </p:pic>
      <p:pic>
        <p:nvPicPr>
          <p:cNvPr id="19" name="Picture 4" descr="https://sun9-71.userapi.com/impg/DZ-jfjy3fZHt2XB_Z-0YjUSLKmFkO-k5BJivUQ/-Mxnf7s63qU.jpg?size=1936x2160&amp;quality=95&amp;sign=8dac71da086f54851d90098337afb575&amp;type=album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4279074" y="4626586"/>
            <a:ext cx="1936000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6633"/>
            <a:ext cx="7812360" cy="1080119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B11384"/>
                </a:solidFill>
                <a:latin typeface="Times New Roman" pitchFamily="18" charset="0"/>
                <a:cs typeface="Times New Roman" pitchFamily="18" charset="0"/>
              </a:rPr>
              <a:t>Мероприятия, организованные для реализации дополнительного образования</a:t>
            </a:r>
            <a:endParaRPr lang="ru-RU" sz="3000" b="1" dirty="0">
              <a:solidFill>
                <a:srgbClr val="B113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214422"/>
            <a:ext cx="7560840" cy="5454938"/>
          </a:xfrm>
        </p:spPr>
        <p:txBody>
          <a:bodyPr>
            <a:noAutofit/>
          </a:bodyPr>
          <a:lstStyle/>
          <a:p>
            <a:pPr algn="l"/>
            <a:r>
              <a:rPr lang="ru-RU" sz="26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Творческий фестиваль «Таланты без границ»</a:t>
            </a:r>
          </a:p>
          <a:p>
            <a:pPr algn="l">
              <a:buFont typeface="Arial" pitchFamily="34" charset="0"/>
              <a:buChar char="•"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 smtClean="0">
              <a:solidFill>
                <a:srgbClr val="0C35A8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2800" b="1" dirty="0" smtClean="0">
              <a:solidFill>
                <a:srgbClr val="0C35A8"/>
              </a:solidFill>
            </a:endParaRPr>
          </a:p>
        </p:txBody>
      </p:sp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1266" name="AutoShape 2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0" name="AutoShape 16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xn--90aal0bjc.xn--p1ai/wp-content/uploads/2024/03/9-1024x662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21107132">
            <a:off x="1471598" y="1939391"/>
            <a:ext cx="2784290" cy="1800000"/>
          </a:xfrm>
          <a:prstGeom prst="rect">
            <a:avLst/>
          </a:prstGeom>
          <a:noFill/>
        </p:spPr>
      </p:pic>
      <p:pic>
        <p:nvPicPr>
          <p:cNvPr id="34818" name="Picture 2" descr="C:\Users\Ирина\Desktop\ФОТО ТбГР\12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3872264" y="5058024"/>
            <a:ext cx="2700000" cy="1800000"/>
          </a:xfrm>
          <a:prstGeom prst="rect">
            <a:avLst/>
          </a:prstGeom>
          <a:noFill/>
        </p:spPr>
      </p:pic>
      <p:pic>
        <p:nvPicPr>
          <p:cNvPr id="34820" name="Picture 4" descr="C:\Users\Ирина\Downloads\IMG_20240306_131605 (1)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 rot="20940739">
            <a:off x="6578928" y="4286256"/>
            <a:ext cx="2400000" cy="1800000"/>
          </a:xfrm>
          <a:prstGeom prst="rect">
            <a:avLst/>
          </a:prstGeom>
          <a:noFill/>
        </p:spPr>
      </p:pic>
      <p:pic>
        <p:nvPicPr>
          <p:cNvPr id="34821" name="Picture 5" descr="C:\Users\Ирина\Desktop\ФОТО ТбГР\1.JPG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3800826" y="2928934"/>
            <a:ext cx="2700000" cy="1800000"/>
          </a:xfrm>
          <a:prstGeom prst="rect">
            <a:avLst/>
          </a:prstGeom>
          <a:noFill/>
        </p:spPr>
      </p:pic>
      <p:pic>
        <p:nvPicPr>
          <p:cNvPr id="34822" name="Picture 6" descr="C:\Users\Ирина\Desktop\ФОТО ТбГР\2.JP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 rot="461809">
            <a:off x="6108269" y="2012509"/>
            <a:ext cx="2928416" cy="1800000"/>
          </a:xfrm>
          <a:prstGeom prst="rect">
            <a:avLst/>
          </a:prstGeom>
          <a:noFill/>
        </p:spPr>
      </p:pic>
      <p:pic>
        <p:nvPicPr>
          <p:cNvPr id="34819" name="Picture 3" descr="C:\Users\Ирина\Downloads\IMG_20240306_131447 (1).jpg"/>
          <p:cNvPicPr>
            <a:picLocks noChangeAspect="1" noChangeArrowheads="1"/>
          </p:cNvPicPr>
          <p:nvPr/>
        </p:nvPicPr>
        <p:blipFill>
          <a:blip r:embed="rId10" cstate="print">
            <a:lum contrast="10000"/>
          </a:blip>
          <a:srcRect/>
          <a:stretch>
            <a:fillRect/>
          </a:stretch>
        </p:blipFill>
        <p:spPr bwMode="auto">
          <a:xfrm rot="844999">
            <a:off x="1428728" y="4357694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6633"/>
            <a:ext cx="7812360" cy="1080119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B11384"/>
                </a:solidFill>
                <a:latin typeface="Times New Roman" pitchFamily="18" charset="0"/>
                <a:cs typeface="Times New Roman" pitchFamily="18" charset="0"/>
              </a:rPr>
              <a:t>Мероприятия, организованные для реализации дополнительного образования</a:t>
            </a:r>
            <a:endParaRPr lang="ru-RU" sz="3000" b="1" dirty="0">
              <a:solidFill>
                <a:srgbClr val="B113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214422"/>
            <a:ext cx="7560840" cy="545493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 Выездные мероприятия по контролю программ ДО в рамках районного Фестиваля конкурса детского творчества</a:t>
            </a:r>
          </a:p>
          <a:p>
            <a:r>
              <a:rPr lang="ru-RU" sz="24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«Весенняя капель»</a:t>
            </a:r>
          </a:p>
          <a:p>
            <a:pPr algn="l">
              <a:buFont typeface="Arial" pitchFamily="34" charset="0"/>
              <a:buChar char="•"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 smtClean="0">
              <a:solidFill>
                <a:srgbClr val="0C35A8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2800" b="1" dirty="0" smtClean="0">
              <a:solidFill>
                <a:srgbClr val="0C35A8"/>
              </a:solidFill>
            </a:endParaRPr>
          </a:p>
        </p:txBody>
      </p:sp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1266" name="AutoShape 2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0" name="AutoShape 16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0" name="Picture 2" descr="20240415_130901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t="22657" r="19671"/>
          <a:stretch>
            <a:fillRect/>
          </a:stretch>
        </p:blipFill>
        <p:spPr bwMode="auto">
          <a:xfrm rot="20575584">
            <a:off x="1566603" y="2302876"/>
            <a:ext cx="2492641" cy="1800000"/>
          </a:xfrm>
          <a:prstGeom prst="rect">
            <a:avLst/>
          </a:prstGeom>
          <a:noFill/>
        </p:spPr>
      </p:pic>
      <p:pic>
        <p:nvPicPr>
          <p:cNvPr id="43012" name="Picture 4" descr="20240415_125937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 rot="1134740">
            <a:off x="6445666" y="2360210"/>
            <a:ext cx="2400000" cy="1800000"/>
          </a:xfrm>
          <a:prstGeom prst="rect">
            <a:avLst/>
          </a:prstGeom>
          <a:noFill/>
        </p:spPr>
      </p:pic>
      <p:pic>
        <p:nvPicPr>
          <p:cNvPr id="43014" name="Picture 6" descr="20240415_121635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4029388" y="2700570"/>
            <a:ext cx="2400000" cy="1800000"/>
          </a:xfrm>
          <a:prstGeom prst="rect">
            <a:avLst/>
          </a:prstGeom>
          <a:noFill/>
        </p:spPr>
      </p:pic>
      <p:pic>
        <p:nvPicPr>
          <p:cNvPr id="43016" name="Picture 8" descr="20240415_105637.jp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20688409">
            <a:off x="1622653" y="4632115"/>
            <a:ext cx="2400000" cy="1800000"/>
          </a:xfrm>
          <a:prstGeom prst="rect">
            <a:avLst/>
          </a:prstGeom>
          <a:noFill/>
        </p:spPr>
      </p:pic>
      <p:pic>
        <p:nvPicPr>
          <p:cNvPr id="43018" name="Picture 10" descr="20240415_104128.jp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 rot="890689">
            <a:off x="6477042" y="4706536"/>
            <a:ext cx="2400000" cy="1800000"/>
          </a:xfrm>
          <a:prstGeom prst="rect">
            <a:avLst/>
          </a:prstGeom>
          <a:noFill/>
        </p:spPr>
      </p:pic>
      <p:pic>
        <p:nvPicPr>
          <p:cNvPr id="43020" name="Picture 12" descr="20240415_102528.jpg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4071934" y="4915148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1266" name="AutoShape 2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0" name="AutoShape 16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6" name="Picture 2" descr="20240409_103006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1428728" y="128802"/>
            <a:ext cx="2400000" cy="1800000"/>
          </a:xfrm>
          <a:prstGeom prst="rect">
            <a:avLst/>
          </a:prstGeom>
          <a:noFill/>
        </p:spPr>
      </p:pic>
      <p:sp>
        <p:nvSpPr>
          <p:cNvPr id="47108" name="AutoShape 4" descr="20240409_1049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20240409_1049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2" name="AutoShape 8" descr="20240409_1049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4" name="Picture 10" descr="20240409_110122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6601156" y="142852"/>
            <a:ext cx="2400000" cy="1800000"/>
          </a:xfrm>
          <a:prstGeom prst="rect">
            <a:avLst/>
          </a:prstGeom>
          <a:noFill/>
        </p:spPr>
      </p:pic>
      <p:pic>
        <p:nvPicPr>
          <p:cNvPr id="47116" name="Picture 12" descr="20240408_2017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3857628"/>
            <a:ext cx="2400000" cy="1800000"/>
          </a:xfrm>
          <a:prstGeom prst="rect">
            <a:avLst/>
          </a:prstGeom>
          <a:noFill/>
        </p:spPr>
      </p:pic>
      <p:pic>
        <p:nvPicPr>
          <p:cNvPr id="47118" name="Picture 14" descr="20240408_2009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142852"/>
            <a:ext cx="2400000" cy="1800000"/>
          </a:xfrm>
          <a:prstGeom prst="rect">
            <a:avLst/>
          </a:prstGeom>
          <a:noFill/>
        </p:spPr>
      </p:pic>
      <p:sp>
        <p:nvSpPr>
          <p:cNvPr id="47120" name="AutoShape 16" descr="20240408_1948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22" name="AutoShape 18" descr="20240408_1948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24" name="AutoShape 20" descr="20240408_1948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26" name="AutoShape 22" descr="20240408_1948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27" name="Picture 23" descr="C:\Users\Ирина\Downloads\ММ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2000240"/>
            <a:ext cx="2379525" cy="1800000"/>
          </a:xfrm>
          <a:prstGeom prst="rect">
            <a:avLst/>
          </a:prstGeom>
          <a:noFill/>
        </p:spPr>
      </p:pic>
      <p:pic>
        <p:nvPicPr>
          <p:cNvPr id="47129" name="Picture 25" descr="https://sun9-8.userapi.com/impg/-whv3m_dqSWqY5_Y2zXAyC8rSzjXQAy3TumCjA/1ob4SQ1e_z8.jpg?size=1280x960&amp;quality=95&amp;sign=36e8e4e08489914369d8058f7cabefb0&amp;type=alb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14188">
            <a:off x="1457620" y="2111897"/>
            <a:ext cx="2400000" cy="1800000"/>
          </a:xfrm>
          <a:prstGeom prst="rect">
            <a:avLst/>
          </a:prstGeom>
          <a:noFill/>
        </p:spPr>
      </p:pic>
      <p:pic>
        <p:nvPicPr>
          <p:cNvPr id="47131" name="Picture 27" descr="https://sun9-47.userapi.com/impg/1q5xBA3a_zxMtQWBEXZu-8UKPsCe6uKsxZaC1Q/tKq0DCcfIMs.jpg?size=1280x960&amp;quality=95&amp;sign=89395a519b2a5534896a7c0a4658d04f&amp;type=albu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728353">
            <a:off x="6601156" y="2182597"/>
            <a:ext cx="2400000" cy="1800000"/>
          </a:xfrm>
          <a:prstGeom prst="rect">
            <a:avLst/>
          </a:prstGeom>
          <a:noFill/>
        </p:spPr>
      </p:pic>
      <p:pic>
        <p:nvPicPr>
          <p:cNvPr id="47135" name="Picture 31" descr="https://sun9-42.userapi.com/impg/5_vtowOhfNqGjj6FuSa_4RQmhKbb-lYmkYzeyQ/RRLKiDL3J8k.jpg?size=978x442&amp;quality=96&amp;sign=d4cb4585f5578b9ae3bac178e85c98db&amp;type=album"/>
          <p:cNvPicPr>
            <a:picLocks noChangeAspect="1" noChangeArrowheads="1"/>
          </p:cNvPicPr>
          <p:nvPr/>
        </p:nvPicPr>
        <p:blipFill>
          <a:blip r:embed="rId12" cstate="print"/>
          <a:srcRect l="19554" r="14660"/>
          <a:stretch>
            <a:fillRect/>
          </a:stretch>
        </p:blipFill>
        <p:spPr bwMode="auto">
          <a:xfrm rot="20635365">
            <a:off x="1340978" y="4158915"/>
            <a:ext cx="2620159" cy="1800000"/>
          </a:xfrm>
          <a:prstGeom prst="rect">
            <a:avLst/>
          </a:prstGeom>
          <a:noFill/>
        </p:spPr>
      </p:pic>
      <p:pic>
        <p:nvPicPr>
          <p:cNvPr id="47137" name="Picture 33" descr="https://sun9-18.userapi.com/impg/woTybXzDxV0GwLuzoBE_tiraXEQSnOnGOL1b1w/fY2ewWg_mmc.jpg?size=978x442&amp;quality=96&amp;sign=cf12c4034d20721417d5c4bb1c664ccc&amp;type=album"/>
          <p:cNvPicPr>
            <a:picLocks noChangeAspect="1" noChangeArrowheads="1"/>
          </p:cNvPicPr>
          <p:nvPr/>
        </p:nvPicPr>
        <p:blipFill>
          <a:blip r:embed="rId13" cstate="print">
            <a:lum contrast="10000"/>
          </a:blip>
          <a:srcRect l="17937" r="15698"/>
          <a:stretch>
            <a:fillRect/>
          </a:stretch>
        </p:blipFill>
        <p:spPr bwMode="auto">
          <a:xfrm rot="1131837">
            <a:off x="6352258" y="4250432"/>
            <a:ext cx="2643206" cy="1800000"/>
          </a:xfrm>
          <a:prstGeom prst="rect">
            <a:avLst/>
          </a:prstGeom>
          <a:noFill/>
        </p:spPr>
      </p:pic>
      <p:pic>
        <p:nvPicPr>
          <p:cNvPr id="47139" name="Picture 35" descr="https://sun9-5.userapi.com/impg/bFcVUXWn89cgw_6MiwHRR67bz97Wl1ZOLhtr5w/8OJrGZpKoPM.jpg?size=978x442&amp;quality=96&amp;sign=0489eeacc92a11725515f87681cc4a2d&amp;type=album"/>
          <p:cNvPicPr>
            <a:picLocks noChangeAspect="1" noChangeArrowheads="1"/>
          </p:cNvPicPr>
          <p:nvPr/>
        </p:nvPicPr>
        <p:blipFill>
          <a:blip r:embed="rId14" cstate="print">
            <a:lum contrast="10000"/>
          </a:blip>
          <a:srcRect t="43657"/>
          <a:stretch>
            <a:fillRect/>
          </a:stretch>
        </p:blipFill>
        <p:spPr bwMode="auto">
          <a:xfrm>
            <a:off x="3214678" y="5786454"/>
            <a:ext cx="3982805" cy="1014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6633"/>
            <a:ext cx="7812360" cy="936103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B11384"/>
                </a:solidFill>
                <a:latin typeface="Times New Roman" pitchFamily="18" charset="0"/>
                <a:cs typeface="Times New Roman" pitchFamily="18" charset="0"/>
              </a:rPr>
              <a:t>Мероприятия, организованные для реализации дополнительного образования</a:t>
            </a:r>
            <a:endParaRPr lang="ru-RU" sz="3000" b="1" dirty="0">
              <a:solidFill>
                <a:srgbClr val="B113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052736"/>
            <a:ext cx="7560840" cy="561662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  Краевой конкурс «Символы России. Символы края. Символы семьи»;</a:t>
            </a:r>
          </a:p>
          <a:p>
            <a:pPr algn="l"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 Творческая выставка рисунков «Моя семья – Мой мир», посвященная Году семьи;</a:t>
            </a:r>
          </a:p>
          <a:p>
            <a:pPr algn="l"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 Школьный познавательный туризм ( экскурсии историко-культурной, научно-образовательной и патриотической тематики с обязательным посещением памятных мест);</a:t>
            </a:r>
          </a:p>
          <a:p>
            <a:pPr algn="l"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Мониторинг туристско-краеведческой направленности;</a:t>
            </a:r>
          </a:p>
          <a:p>
            <a:pPr algn="l">
              <a:buFont typeface="Arial" pitchFamily="34" charset="0"/>
              <a:buChar char="•"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 smtClean="0">
              <a:solidFill>
                <a:srgbClr val="0C35A8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2800" b="1" dirty="0" smtClean="0">
              <a:solidFill>
                <a:srgbClr val="0C35A8"/>
              </a:solidFill>
            </a:endParaRPr>
          </a:p>
        </p:txBody>
      </p:sp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1266" name="AutoShape 2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0" name="AutoShape 16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User\Downloads\д-768x576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5124488" y="3933376"/>
            <a:ext cx="3840000" cy="2880000"/>
          </a:xfrm>
          <a:prstGeom prst="rect">
            <a:avLst/>
          </a:prstGeom>
          <a:noFill/>
        </p:spPr>
      </p:pic>
      <p:pic>
        <p:nvPicPr>
          <p:cNvPr id="2051" name="Picture 3" descr="C:\Users\User\Downloads\импапа.png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 b="43994"/>
          <a:stretch>
            <a:fillRect/>
          </a:stretch>
        </p:blipFill>
        <p:spPr bwMode="auto">
          <a:xfrm>
            <a:off x="1763688" y="3933376"/>
            <a:ext cx="3222321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116633"/>
            <a:ext cx="781236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63888" y="2204864"/>
            <a:ext cx="54006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116632"/>
            <a:ext cx="763284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1138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 деятельности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B1138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МОЦ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B11384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эмблема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547664" y="1484784"/>
            <a:ext cx="7272808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Создание условий для обеспечения на территории муниципального образования Березовского района Красноярского края эффективной системы межведомственного взаимодействия в сфере дополнительного образования детей по реализации современных вариативных и востребованных дополнительных общеобразовательных программ различных направленностей для детей, обеспечивающей достижение показателей развития системы дополнительного образования детей, установленных региональным проектом «Успех каждого ребенка».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6633"/>
            <a:ext cx="7812360" cy="1080119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Мероприятия, организованные для реализации дополнительного образования</a:t>
            </a:r>
            <a:endParaRPr lang="ru-RU" sz="3000" b="1" dirty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214422"/>
            <a:ext cx="7560840" cy="545493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 Участие в муниципальном и региональном этапах Всероссийского конкурса «Сердце отдаю детям».</a:t>
            </a:r>
          </a:p>
          <a:p>
            <a:pPr algn="l"/>
            <a:r>
              <a:rPr lang="ru-RU" sz="2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Приняло участие 16 педагогов ДО</a:t>
            </a:r>
          </a:p>
          <a:p>
            <a:pPr algn="l"/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 smtClean="0">
              <a:solidFill>
                <a:srgbClr val="0C35A8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2800" b="1" dirty="0" smtClean="0">
              <a:solidFill>
                <a:srgbClr val="0C35A8"/>
              </a:solidFill>
            </a:endParaRPr>
          </a:p>
        </p:txBody>
      </p:sp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1266" name="AutoShape 2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0" name="AutoShape 16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10" descr="https://sun9-80.userapi.com/impg/NH1jJ1-svLa_MiFuJmKI61ezq6go5zXbMlpBAw/rHUGeFAbubk.jpg?size=1600x1200&amp;quality=95&amp;sign=7d624ff38f259ee0c7b540290a46cc21&amp;type=album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t="35893"/>
          <a:stretch>
            <a:fillRect/>
          </a:stretch>
        </p:blipFill>
        <p:spPr bwMode="auto">
          <a:xfrm>
            <a:off x="1471191" y="2428868"/>
            <a:ext cx="3743751" cy="1800000"/>
          </a:xfrm>
          <a:prstGeom prst="rect">
            <a:avLst/>
          </a:prstGeom>
          <a:noFill/>
        </p:spPr>
      </p:pic>
      <p:pic>
        <p:nvPicPr>
          <p:cNvPr id="13" name="Picture 14" descr="https://sun9-23.userapi.com/impg/thycC1hJZNM_qv6jWtKP8O_qIH6lq-A7-6-wUw/kbc-R69qg90.jpg?size=2560x1920&amp;quality=95&amp;sign=428eb397ab7abd15ce4410214095e86f&amp;type=album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t="11906" b="8718"/>
          <a:stretch>
            <a:fillRect/>
          </a:stretch>
        </p:blipFill>
        <p:spPr bwMode="auto">
          <a:xfrm rot="511339">
            <a:off x="5304254" y="2369398"/>
            <a:ext cx="3628321" cy="2160000"/>
          </a:xfrm>
          <a:prstGeom prst="rect">
            <a:avLst/>
          </a:prstGeom>
          <a:noFill/>
        </p:spPr>
      </p:pic>
      <p:pic>
        <p:nvPicPr>
          <p:cNvPr id="14" name="Picture 16" descr="https://sun9-38.userapi.com/impg/iwF8Dlc5x_adLPAHUyo0EtvP0SbPDnvXNTOVtA/JZOtIJgA4Jg.jpg?size=1280x960&amp;quality=95&amp;sign=ef00ceec2322828eb07ab68ccb94afc6&amp;type=album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1977752" y="4500570"/>
            <a:ext cx="2880000" cy="2160000"/>
          </a:xfrm>
          <a:prstGeom prst="rect">
            <a:avLst/>
          </a:prstGeom>
          <a:noFill/>
        </p:spPr>
      </p:pic>
      <p:pic>
        <p:nvPicPr>
          <p:cNvPr id="15" name="Picture 18" descr="https://sun9-13.userapi.com/impg/tkbKGk51pu3QLz6PaoexfXPHtYspJiLkCPRKSQ/JTK3-lJHvIY.jpg?size=2560x1707&amp;quality=95&amp;sign=69ed3178040e6834ae48151ca1e3ca2e&amp;type=album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5118846" y="4500570"/>
            <a:ext cx="3239368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14290"/>
            <a:ext cx="7560840" cy="645507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Победитель муниципального и регионального (направленность «Художественные практики» - Ларина Елена Александровна</a:t>
            </a:r>
            <a:r>
              <a:rPr lang="ru-RU" sz="2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 smtClean="0">
              <a:solidFill>
                <a:srgbClr val="0C35A8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2800" b="1" dirty="0" smtClean="0">
              <a:solidFill>
                <a:srgbClr val="0C35A8"/>
              </a:solidFill>
            </a:endParaRPr>
          </a:p>
        </p:txBody>
      </p:sp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1266" name="AutoShape 2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0" name="AutoShape 16" descr="IMG_20230420_1443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0" descr="https://sun9-19.userapi.com/impg/mSTI93GLwNnmc7611NsVW7I-1ezCN3G7EZajSw/c8oAohG3iWE.jpg?size=810x865&amp;quality=95&amp;sign=87b034c1480afd641cfcf8301784ac88&amp;c_uniq_tag=zu_wbmV508saUY6sXi9xQqBj3fUqy_oEdRxu9jL2VeI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500174"/>
            <a:ext cx="2359769" cy="2520000"/>
          </a:xfrm>
          <a:prstGeom prst="rect">
            <a:avLst/>
          </a:prstGeom>
          <a:noFill/>
        </p:spPr>
      </p:pic>
      <p:pic>
        <p:nvPicPr>
          <p:cNvPr id="11" name="Picture 4" descr="https://sun9-16.userapi.com/impg/7DXqFXfMXppOav90tl7rDhqonzW3X3NhDDMy5Q/eqbV50bo_ZA.jpg?size=2560x1704&amp;quality=95&amp;sign=b1f5ec13e934c8c5d461e68344889408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63163">
            <a:off x="4081149" y="3386095"/>
            <a:ext cx="3785915" cy="2520000"/>
          </a:xfrm>
          <a:prstGeom prst="rect">
            <a:avLst/>
          </a:prstGeom>
          <a:noFill/>
        </p:spPr>
      </p:pic>
      <p:pic>
        <p:nvPicPr>
          <p:cNvPr id="12" name="Picture 2" descr="https://sun9-58.userapi.com/impg/t8A2zoCMB8wLlZXVn0GRQEsdjpLkkxC-ofevMA/GweBLPV0Cig.jpg?size=1620x2160&amp;quality=95&amp;sign=52e90e50c17f9882c82152d593630434&amp;type=album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000892" y="1428736"/>
            <a:ext cx="1890000" cy="2520000"/>
          </a:xfrm>
          <a:prstGeom prst="rect">
            <a:avLst/>
          </a:prstGeom>
          <a:noFill/>
        </p:spPr>
      </p:pic>
      <p:pic>
        <p:nvPicPr>
          <p:cNvPr id="13" name="Picture 6" descr="https://sun9-42.userapi.com/impg/-k1p_r4LxXMYdN7sIg-aahvnoKn0T7ciCabYxQ/Xz3On0_l3HA.jpg?size=1620x2160&amp;quality=95&amp;sign=316dadf48f1435c9d57b766d7a1b0430&amp;type=album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 rot="20848785">
            <a:off x="2036593" y="4163101"/>
            <a:ext cx="1890000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764704"/>
            <a:ext cx="7488832" cy="1800200"/>
          </a:xfrm>
        </p:spPr>
        <p:txBody>
          <a:bodyPr>
            <a:noAutofit/>
          </a:bodyPr>
          <a:lstStyle/>
          <a:p>
            <a:endParaRPr lang="ru-RU" sz="2800" b="1" dirty="0" smtClean="0">
              <a:solidFill>
                <a:srgbClr val="3535D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4B19D7"/>
                </a:solidFill>
                <a:latin typeface="Times New Roman" pitchFamily="18" charset="0"/>
                <a:cs typeface="Times New Roman" pitchFamily="18" charset="0"/>
              </a:rPr>
              <a:t>Районный фестиваль программ дополнительного образования</a:t>
            </a:r>
          </a:p>
          <a:p>
            <a:r>
              <a:rPr lang="ru-RU" sz="2800" b="1" dirty="0" smtClean="0">
                <a:solidFill>
                  <a:srgbClr val="4B19D7"/>
                </a:solidFill>
                <a:latin typeface="Times New Roman" pitchFamily="18" charset="0"/>
                <a:cs typeface="Times New Roman" pitchFamily="18" charset="0"/>
              </a:rPr>
              <a:t> «Территория успеха 2023»</a:t>
            </a:r>
          </a:p>
        </p:txBody>
      </p:sp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2050" name="Picture 2" descr="https://sun9-72.userapi.com/impg/cHqUClPc1Tre81WO-q50QZ4DYGx6VI7CLbOvFw/_fuglFxoxwI.jpg?size=1280x960&amp;quality=95&amp;sign=ead1d40bdc45abe3b6842314cd8c6f1b&amp;type=album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500166" y="4929198"/>
            <a:ext cx="2400000" cy="1800000"/>
          </a:xfrm>
          <a:prstGeom prst="rect">
            <a:avLst/>
          </a:prstGeom>
          <a:noFill/>
        </p:spPr>
      </p:pic>
      <p:pic>
        <p:nvPicPr>
          <p:cNvPr id="2052" name="Picture 4" descr="https://sun9-75.userapi.com/impg/ILz1Fd7KDUYiiI6qaPwn9FsYvqDk4qIzdCFzAw/_5etDwf7iiE.jpg?size=1280x960&amp;quality=95&amp;sign=89ee134fd7deeafb59740a9249d7bbbd&amp;type=album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4029388" y="4915148"/>
            <a:ext cx="2400000" cy="1800000"/>
          </a:xfrm>
          <a:prstGeom prst="rect">
            <a:avLst/>
          </a:prstGeom>
          <a:noFill/>
        </p:spPr>
      </p:pic>
      <p:pic>
        <p:nvPicPr>
          <p:cNvPr id="2054" name="Picture 6" descr="https://sun9-63.userapi.com/impg/zsbsmXBmpAMxyGTADROtA_jbqY5_JFBYujtKcg/0aEAqjKdyqQ.jpg?size=1280x960&amp;quality=95&amp;sign=322f2522b23dab103b0f4250d5e03201&amp;type=album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1500166" y="2928934"/>
            <a:ext cx="2400000" cy="1800000"/>
          </a:xfrm>
          <a:prstGeom prst="rect">
            <a:avLst/>
          </a:prstGeom>
          <a:noFill/>
        </p:spPr>
      </p:pic>
      <p:pic>
        <p:nvPicPr>
          <p:cNvPr id="2056" name="Picture 8" descr="https://sun9-45.userapi.com/impg/pdw9U4T2l3TXn8nU4hZjaCeLbr4e3wektkO7JA/cA3Z88oY_LY.jpg?size=1600x1200&amp;quality=95&amp;sign=bb7e5c032306440975fc96e196f94669&amp;type=album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6529718" y="4941368"/>
            <a:ext cx="2400000" cy="1800000"/>
          </a:xfrm>
          <a:prstGeom prst="rect">
            <a:avLst/>
          </a:prstGeom>
          <a:noFill/>
        </p:spPr>
      </p:pic>
      <p:pic>
        <p:nvPicPr>
          <p:cNvPr id="2058" name="Picture 10" descr="https://sun9-11.userapi.com/impg/VM-QjcaNo1QB2I78Ka7zrKUCM8cF6HTlDN8bxA/lj3-Ni504NE.jpg?size=1200x1600&amp;quality=95&amp;sign=481c12c4e0837cdb8bcac5a67e993cc4&amp;type=album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4579322" y="2928934"/>
            <a:ext cx="1350000" cy="1800000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1331640" y="116633"/>
            <a:ext cx="7812360" cy="1080119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B11384"/>
                </a:solidFill>
                <a:latin typeface="Times New Roman" pitchFamily="18" charset="0"/>
                <a:cs typeface="Times New Roman" pitchFamily="18" charset="0"/>
              </a:rPr>
              <a:t>Мероприятия, организованные для реализации дополнительного образования </a:t>
            </a:r>
            <a:endParaRPr lang="ru-RU" sz="3000" b="1" dirty="0">
              <a:solidFill>
                <a:srgbClr val="B113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Ирина\Downloads\9-300x225.jp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6458280" y="3000372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7632848" cy="1872208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rgbClr val="4B19D7"/>
                </a:solidFill>
                <a:latin typeface="Times New Roman" pitchFamily="18" charset="0"/>
                <a:cs typeface="Times New Roman" pitchFamily="18" charset="0"/>
              </a:rPr>
              <a:t>Опрос детей и родителей Березовского района по вопросам учета их интересов при формировании дополнительных общеобразовательных программ 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Приняли участие 1044 (14,3%) родителей и 326 (4,5%) детей в возрасте с 12-18 лет.</a:t>
            </a:r>
          </a:p>
        </p:txBody>
      </p:sp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331640" y="116633"/>
            <a:ext cx="7812360" cy="1080119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B11384"/>
                </a:solidFill>
                <a:latin typeface="Times New Roman" pitchFamily="18" charset="0"/>
                <a:cs typeface="Times New Roman" pitchFamily="18" charset="0"/>
              </a:rPr>
              <a:t>Мероприятия, организованные по реализации дополнительного образования</a:t>
            </a:r>
            <a:endParaRPr lang="ru-RU" sz="3000" b="1" dirty="0">
              <a:solidFill>
                <a:srgbClr val="B113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un9-63.userapi.com/impg/dmWnEZ3L2f1ssishJ_GbVGJPko-EK19EhPBdgQ/YF19gQKvROM.jpg?size=807x539&amp;quality=95&amp;sign=a16ff3b91ea6f6a931d6a596572808e4&amp;c_uniq_tag=ZJ4JaodO-pBl1GvA95-aY1aX3qQtixYzOn5oaBST_j8&amp;type=album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627784" y="3140968"/>
            <a:ext cx="5389981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6632"/>
            <a:ext cx="7812360" cy="10801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Реализация краткосрочных программ  </a:t>
            </a:r>
            <a:br>
              <a:rPr lang="ru-RU" sz="28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в летний период</a:t>
            </a:r>
            <a:r>
              <a:rPr lang="ru-RU" sz="4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1052736"/>
          <a:ext cx="4920208" cy="4326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952"/>
                <a:gridCol w="1080120"/>
                <a:gridCol w="1224136"/>
              </a:tblGrid>
              <a:tr h="326806"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latin typeface="Book Antiqua" pitchFamily="18" charset="0"/>
                          <a:cs typeface="Times New Roman"/>
                        </a:rPr>
                        <a:t>Наименование организации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latin typeface="Book Antiqua" pitchFamily="18" charset="0"/>
                          <a:cs typeface="Times New Roman"/>
                        </a:rPr>
                        <a:t>Количество программ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1510" algn="l"/>
                        </a:tabLst>
                      </a:pPr>
                      <a:r>
                        <a:rPr lang="ru-RU" sz="1200" dirty="0">
                          <a:latin typeface="Book Antiqua" pitchFamily="18" charset="0"/>
                          <a:cs typeface="Times New Roman"/>
                        </a:rPr>
                        <a:t>Количество детей</a:t>
                      </a:r>
                    </a:p>
                  </a:txBody>
                  <a:tcPr marL="68580" marR="68580" marT="0" marB="0" anchor="ctr"/>
                </a:tc>
              </a:tr>
              <a:tr h="326806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latin typeface="Book Antiqua" pitchFamily="18" charset="0"/>
                          <a:cs typeface="Times New Roman"/>
                        </a:rPr>
                        <a:t>МБУ ДО «ЕДОО(П)Ц»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>
                          <a:latin typeface="Book Antiqua" pitchFamily="18" charset="0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>
                          <a:latin typeface="Book Antiqua" pitchFamily="18" charset="0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 anchor="ctr"/>
                </a:tc>
              </a:tr>
              <a:tr h="326806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latin typeface="Book Antiqua" pitchFamily="18" charset="0"/>
                          <a:cs typeface="Times New Roman"/>
                        </a:rPr>
                        <a:t>МБУ ДО «Березовская  спортивная школа»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latin typeface="Book Antiqua" pitchFamily="18" charset="0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>
                          <a:latin typeface="Book Antiqua" pitchFamily="18" charset="0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</a:tr>
              <a:tr h="326806"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  <a:tab pos="1191895" algn="l"/>
                        </a:tabLst>
                      </a:pPr>
                      <a:r>
                        <a:rPr lang="ru-RU" sz="1000" dirty="0">
                          <a:latin typeface="Book Antiqua" pitchFamily="18" charset="0"/>
                          <a:cs typeface="Times New Roman"/>
                        </a:rPr>
                        <a:t>МБОУ «БСШ № 1  им. Е.К. Зырянова»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latin typeface="Book Antiqua" pitchFamily="18" charset="0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>
                          <a:latin typeface="Book Antiqua" pitchFamily="18" charset="0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</a:tr>
              <a:tr h="326806">
                <a:tc>
                  <a:txBody>
                    <a:bodyPr/>
                    <a:lstStyle/>
                    <a:p>
                      <a:pPr algn="ctr">
                        <a:tabLst>
                          <a:tab pos="1260475" algn="l"/>
                        </a:tabLst>
                      </a:pPr>
                      <a:r>
                        <a:rPr lang="ru-RU" sz="1000" dirty="0">
                          <a:latin typeface="Book Antiqua" pitchFamily="18" charset="0"/>
                          <a:cs typeface="Times New Roman"/>
                        </a:rPr>
                        <a:t>МБОУ «БСОШ №3»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latin typeface="Book Antiqua" pitchFamily="18" charset="0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>
                          <a:latin typeface="Book Antiqua" pitchFamily="18" charset="0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</a:tr>
              <a:tr h="326806">
                <a:tc>
                  <a:txBody>
                    <a:bodyPr/>
                    <a:lstStyle/>
                    <a:p>
                      <a:pPr algn="ctr">
                        <a:tabLst>
                          <a:tab pos="1260475" algn="l"/>
                        </a:tabLst>
                      </a:pPr>
                      <a:r>
                        <a:rPr lang="ru-RU" sz="1000">
                          <a:latin typeface="Book Antiqua" pitchFamily="18" charset="0"/>
                          <a:cs typeface="Times New Roman"/>
                        </a:rPr>
                        <a:t>МБОУ «БСШ № 4  им. П.Р. Мурашова»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latin typeface="Book Antiqua" pitchFamily="18" charset="0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 dirty="0" smtClean="0">
                          <a:latin typeface="Book Antiqua" pitchFamily="18" charset="0"/>
                          <a:cs typeface="Times New Roman"/>
                        </a:rPr>
                        <a:t>-</a:t>
                      </a:r>
                      <a:endParaRPr lang="ru-RU" sz="1000" dirty="0">
                        <a:latin typeface="Book Antiqua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806">
                <a:tc>
                  <a:txBody>
                    <a:bodyPr/>
                    <a:lstStyle/>
                    <a:p>
                      <a:pPr algn="ctr">
                        <a:tabLst>
                          <a:tab pos="1260475" algn="l"/>
                        </a:tabLst>
                      </a:pPr>
                      <a:r>
                        <a:rPr lang="ru-RU" sz="1000">
                          <a:latin typeface="Book Antiqua" pitchFamily="18" charset="0"/>
                          <a:cs typeface="Times New Roman"/>
                        </a:rPr>
                        <a:t>МБОУ «БСОШ №5»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latin typeface="Book Antiqua" pitchFamily="18" charset="0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latin typeface="Book Antiqua" pitchFamily="18" charset="0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</a:tr>
              <a:tr h="326806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000">
                          <a:latin typeface="Book Antiqua" pitchFamily="18" charset="0"/>
                          <a:cs typeface="Times New Roman"/>
                        </a:rPr>
                        <a:t>МБОУ «Зыковская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>
                          <a:latin typeface="Book Antiqua" pitchFamily="18" charset="0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latin typeface="Book Antiqua" pitchFamily="18" charset="0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</a:tr>
              <a:tr h="326806"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>
                          <a:latin typeface="Book Antiqua" pitchFamily="18" charset="0"/>
                          <a:cs typeface="Times New Roman"/>
                        </a:rPr>
                        <a:t>МБОУ «Ермолаевская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>
                          <a:latin typeface="Book Antiqua" pitchFamily="18" charset="0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latin typeface="Book Antiqua" pitchFamily="18" charset="0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</a:tr>
              <a:tr h="326806"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>
                          <a:latin typeface="Book Antiqua" pitchFamily="18" charset="0"/>
                          <a:cs typeface="Times New Roman"/>
                        </a:rPr>
                        <a:t>МБОУ «Есаульская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>
                          <a:latin typeface="Book Antiqua" pitchFamily="18" charset="0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latin typeface="Book Antiqua" pitchFamily="18" charset="0"/>
                          <a:cs typeface="Times New Roman"/>
                        </a:rPr>
                        <a:t>97</a:t>
                      </a:r>
                    </a:p>
                  </a:txBody>
                  <a:tcPr marL="68580" marR="68580" marT="0" marB="0" anchor="ctr"/>
                </a:tc>
              </a:tr>
              <a:tr h="326806"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>
                          <a:latin typeface="Book Antiqua" pitchFamily="18" charset="0"/>
                          <a:cs typeface="Times New Roman"/>
                        </a:rPr>
                        <a:t>МБОУ «Маганская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>
                          <a:latin typeface="Book Antiqua" pitchFamily="18" charset="0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latin typeface="Book Antiqua" pitchFamily="18" charset="0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</a:tr>
              <a:tr h="326806"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latin typeface="Book Antiqua" pitchFamily="18" charset="0"/>
                          <a:cs typeface="Times New Roman"/>
                        </a:rPr>
                        <a:t>МБОУ «Бархатовская СОШ»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latin typeface="Book Antiqua" pitchFamily="18" charset="0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latin typeface="Book Antiqua" pitchFamily="18" charset="0"/>
                          <a:cs typeface="Times New Roman"/>
                        </a:rPr>
                        <a:t>101</a:t>
                      </a:r>
                    </a:p>
                  </a:txBody>
                  <a:tcPr marL="68580" marR="68580" marT="0" marB="0" anchor="ctr"/>
                </a:tc>
              </a:tr>
              <a:tr h="326806">
                <a:tc gridSpan="2">
                  <a:txBody>
                    <a:bodyPr/>
                    <a:lstStyle/>
                    <a:p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ctr">
                        <a:tabLst>
                          <a:tab pos="270510" algn="l"/>
                          <a:tab pos="540385" algn="l"/>
                        </a:tabLst>
                      </a:pPr>
                      <a:r>
                        <a:rPr lang="ru-RU" sz="1800" b="1" dirty="0" smtClean="0">
                          <a:latin typeface="Book Antiqua" pitchFamily="18" charset="0"/>
                          <a:cs typeface="Times New Roman"/>
                        </a:rPr>
                        <a:t>716</a:t>
                      </a:r>
                      <a:endParaRPr lang="ru-RU" sz="1800" dirty="0">
                        <a:latin typeface="Book Antiqua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5004048" y="5417840"/>
            <a:ext cx="338437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srgbClr val="0C35A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C35A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Более 700 детей обучаются во время летнего отдыха!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5A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5A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5A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5A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C35A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User\Downloads\лагерь.-1-1-768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0875">
            <a:off x="6679258" y="835857"/>
            <a:ext cx="2025000" cy="2700000"/>
          </a:xfrm>
          <a:prstGeom prst="rect">
            <a:avLst/>
          </a:prstGeom>
          <a:noFill/>
        </p:spPr>
      </p:pic>
      <p:pic>
        <p:nvPicPr>
          <p:cNvPr id="1027" name="Picture 3" descr="C:\Users\User\Downloads\проо-1024x7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26096">
            <a:off x="6501741" y="3635908"/>
            <a:ext cx="2490811" cy="1800000"/>
          </a:xfrm>
          <a:prstGeom prst="rect">
            <a:avLst/>
          </a:prstGeom>
          <a:noFill/>
        </p:spPr>
      </p:pic>
      <p:pic>
        <p:nvPicPr>
          <p:cNvPr id="1028" name="Picture 4" descr="C:\Users\User\Downloads\оаа-1024x7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5013176"/>
            <a:ext cx="3096344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6633"/>
            <a:ext cx="7812360" cy="43204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Пути развития</a:t>
            </a:r>
            <a:endParaRPr lang="ru-RU" sz="4000" b="1" dirty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403648" y="764704"/>
            <a:ext cx="7560840" cy="5976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решения поставленных задач по увеличению охвата детей Березовского района ДО, мы видим несколько путей развития:</a:t>
            </a:r>
          </a:p>
          <a:p>
            <a:pPr marL="514350" lvl="0" indent="-514350">
              <a:spcBef>
                <a:spcPct val="20000"/>
              </a:spcBef>
              <a:buAutoNum type="arabicPeriod"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Создание новых мест в ОУ для реализации программ всех направленностей,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большей степени технической и естественнонаучной;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AutoNum type="arabicPeriod"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Увеличение количества программ ДО для обучения детей в том числе:</a:t>
            </a: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разноуровневых, модульных, программ интенсивного обучения;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noProof="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Обеспечение доступности ДОД путем создания современных условий для освоения навыков и умений в рамках реализации программ: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Участие ОУ в порядке предоставления и распределения субсидии на модернизацию материально-технической базы и реализацию дополнительных общеразвивающих программ;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Участие ОУ в порядке предоставления Гранта для оснащения программ ДО;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Открытие новых мест на базе центров в «Точка роста»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МБОУ «Ермолаевская СОШ», МБОУ «Маганская СОШ», МБОУ «БСОШ № 3»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noProof="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Сетевое взаимодействие  школ с детскими садами для реализации программ ДО через социальный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заказ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5. Включение в социальный заказ программ ДО для детей с ОВЗ;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Выполнение соглашения по внедрению социального заказа: охват ПФ дополнительно +115 сертификатов;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noProof="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Заключение договоров об оказании услуг с учреждениями других муниципалитетов (мы -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&gt;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городу оплату,   % охвата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-&gt;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нам);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8. Повышение квалификации педагогов ДО;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9. Проведение ежемесячных семинаров для педагогов и ответственных за работу в системе;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10. Участие сотрудников МОЦ в обучении РМЦ ДОД Красноярского края;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noProof="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Активная работа созданного в 2023г. методического объединения педагогов ДО Березовского района;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noProof="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Проведение информационных компаний для потребителей услуг ДОД (статьи, новостные ленты, чаты, сообщества);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noProof="0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Проведение НОКО программ  (июнь, август, ноябрь 2024г.) для улучшения качества образования и повышения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конкурентоспособности;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Проведение грантов в форме субсидий для негосударственных учреждений;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15. Проведение Фестиваля ДОД Березовского района «Территория успеха 2024».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988840"/>
            <a:ext cx="7812360" cy="108011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C35A8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0C35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116633"/>
            <a:ext cx="781236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63888" y="2204864"/>
            <a:ext cx="54006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75656" y="116632"/>
            <a:ext cx="748883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1138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Деятельность МОЦ</a:t>
            </a:r>
          </a:p>
        </p:txBody>
      </p:sp>
      <p:pic>
        <p:nvPicPr>
          <p:cNvPr id="10" name="Рисунок 9" descr="эмблема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547664" y="1268760"/>
            <a:ext cx="7416824" cy="5472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1600" dirty="0" smtClean="0">
                <a:solidFill>
                  <a:srgbClr val="4B19D7"/>
                </a:solidFill>
                <a:latin typeface="Times New Roman" pitchFamily="18" charset="0"/>
                <a:cs typeface="Times New Roman" pitchFamily="18" charset="0"/>
              </a:rPr>
              <a:t>МОЦ строит свою деятельность в соответствии с Положением о муниципальном опорном центре и Планом мероприятий по организации деятельности МОЦ на 2024 год.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b="1" dirty="0" smtClean="0">
                <a:solidFill>
                  <a:srgbClr val="4B19D7"/>
                </a:solidFill>
                <a:latin typeface="Times New Roman" pitchFamily="18" charset="0"/>
                <a:cs typeface="Times New Roman" pitchFamily="18" charset="0"/>
              </a:rPr>
              <a:t>В течение 2024 года МОЦ: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Оказывал методическую помощь образовательным организациям дополнительного образования при разработке дополнительных общеразвивающих программ.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Проводил предварительную оценку программ, направленных образовательными организациями на общественную экспертизу.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Оказывал индивидуальную и групповую консультативную помощь педагогическим работникам и другим участникам сферы дополнительного образования: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выдача сертификатов финансирования обучающимся;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формирование счетов на оплату;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разработка карточки программы в ГИС «Навигатор дополнительного образования Красноярского края»;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 подготовке ГИС «Навигатор дополнительного образования Красноярского края»  для записи на программы в новом учебном году.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Проводил ежемесячно семинары для координаторов ГИС «Навигатор», педагогов образовательных организаций Берёзовского района оказывающих услуги по дополнительному образованию.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116633"/>
            <a:ext cx="781236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63888" y="2204864"/>
            <a:ext cx="54006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0"/>
            <a:ext cx="763284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B11384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B1138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МОЦ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B11384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эмблема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403648" y="1052736"/>
            <a:ext cx="7740352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4B19D7"/>
                </a:solidFill>
                <a:latin typeface="Times New Roman" pitchFamily="18" charset="0"/>
                <a:cs typeface="Times New Roman" pitchFamily="18" charset="0"/>
              </a:rPr>
              <a:t>Сотрудники МОЦ приняли участие: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обучении специалистов МОЦ и ответственных за «Навигатор» образовательных учреждений по теме: «Как работать в системе ГИС Навигатор».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VII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региональном Форуме дополнительного образования Красноярского края, в рамках которого были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представлены  «Обновление содержания дополнительного образования через разработку новых программ и событий в рамках реализации субсидии на создание новых мест» и «Кадровая политика образовательной организации: практики и предложения для организации приема, адаптации и мотивации сотрудников».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ежегодном краевом семинаре-практикуме «Новые возможности для дополнительного образования на основе инструментов и технологий движения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ЮниорПрофи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проекта «Билет в будущее».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https://sun9-72.userapi.com/impg/z2IpJ8sGo6i13U27u18--v3jRkI_NlRz3SaLKg/0gDThxgYlis.jpg?size=1280x853&amp;quality=95&amp;sign=0d2877e103b1b02d70fb50e003d6f131&amp;type=album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rot="714713">
            <a:off x="6857808" y="5076662"/>
            <a:ext cx="2160844" cy="1440000"/>
          </a:xfrm>
          <a:prstGeom prst="rect">
            <a:avLst/>
          </a:prstGeom>
          <a:noFill/>
        </p:spPr>
      </p:pic>
      <p:pic>
        <p:nvPicPr>
          <p:cNvPr id="18440" name="Picture 8" descr="https://sun9-40.userapi.com/impg/qy_MVeNWTdD-jQsOEUIQlL0H22FrQBUpR6zG5Q/0rIgVLw1Wtg.jpg?size=1000x750&amp;quality=95&amp;sign=56f21f328ddb23fc69887c5bf51399e0&amp;type=album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11251" t="5001" r="13740"/>
          <a:stretch>
            <a:fillRect/>
          </a:stretch>
        </p:blipFill>
        <p:spPr bwMode="auto">
          <a:xfrm>
            <a:off x="5220072" y="4797152"/>
            <a:ext cx="1894959" cy="1800000"/>
          </a:xfrm>
          <a:prstGeom prst="rect">
            <a:avLst/>
          </a:prstGeom>
          <a:noFill/>
        </p:spPr>
      </p:pic>
      <p:pic>
        <p:nvPicPr>
          <p:cNvPr id="18434" name="Picture 2" descr="https://sun9-64.userapi.com/impg/MISOGhAr6LyOchXVEeuJbk9--dP1wvp7EwcO9A/Fm4sRbLko9U.jpg?size=1280x854&amp;quality=95&amp;sign=94cf487586be321dac36377abc31d91f&amp;type=album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 rot="20656544">
            <a:off x="3142564" y="4990660"/>
            <a:ext cx="2158314" cy="1440000"/>
          </a:xfrm>
          <a:prstGeom prst="rect">
            <a:avLst/>
          </a:prstGeom>
          <a:noFill/>
        </p:spPr>
      </p:pic>
      <p:pic>
        <p:nvPicPr>
          <p:cNvPr id="18436" name="Picture 4" descr="https://xn--90aal0bjc.xn--p1ai/wp-content/uploads/2024/03/333.jp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403648" y="4797152"/>
            <a:ext cx="2162111" cy="14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3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6633"/>
            <a:ext cx="7812360" cy="102635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B11384"/>
                </a:solidFill>
                <a:latin typeface="Times New Roman" pitchFamily="18" charset="0"/>
                <a:cs typeface="Times New Roman" pitchFamily="18" charset="0"/>
              </a:rPr>
              <a:t>Система дополнительного образования детей Березовского района </a:t>
            </a:r>
            <a:endParaRPr lang="ru-RU" sz="3200" b="1" dirty="0">
              <a:solidFill>
                <a:srgbClr val="B113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3071810"/>
            <a:ext cx="3143272" cy="13573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4B19D7"/>
                </a:solidFill>
                <a:latin typeface="Times New Roman" pitchFamily="18" charset="0"/>
                <a:cs typeface="Times New Roman" pitchFamily="18" charset="0"/>
              </a:rPr>
              <a:t>КОЛИЧЕСТВО ДЕТЕЙ</a:t>
            </a:r>
          </a:p>
          <a:p>
            <a:r>
              <a:rPr lang="ru-RU" sz="2000" b="1" dirty="0" smtClean="0">
                <a:solidFill>
                  <a:srgbClr val="4B19D7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2400" b="1" dirty="0" smtClean="0">
                <a:solidFill>
                  <a:srgbClr val="4B19D7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000" b="1" dirty="0" smtClean="0">
                <a:solidFill>
                  <a:srgbClr val="4B19D7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dirty="0" smtClean="0">
                <a:solidFill>
                  <a:srgbClr val="4B19D7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000" b="1" dirty="0" smtClean="0">
                <a:solidFill>
                  <a:srgbClr val="4B19D7"/>
                </a:solidFill>
                <a:latin typeface="Times New Roman" pitchFamily="18" charset="0"/>
                <a:cs typeface="Times New Roman" pitchFamily="18" charset="0"/>
              </a:rPr>
              <a:t> ЛЕТ:</a:t>
            </a:r>
          </a:p>
          <a:p>
            <a:r>
              <a:rPr lang="ru-RU" sz="2800" b="1" dirty="0" smtClean="0">
                <a:solidFill>
                  <a:srgbClr val="4B19D7"/>
                </a:solidFill>
                <a:latin typeface="Times New Roman" pitchFamily="18" charset="0"/>
                <a:cs typeface="Times New Roman" pitchFamily="18" charset="0"/>
              </a:rPr>
              <a:t>7292</a:t>
            </a:r>
            <a:endParaRPr lang="ru-RU" sz="2800" b="1" dirty="0">
              <a:solidFill>
                <a:srgbClr val="4B19D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428728" y="1285861"/>
          <a:ext cx="2357454" cy="5444404"/>
        </p:xfrm>
        <a:graphic>
          <a:graphicData uri="http://schemas.openxmlformats.org/drawingml/2006/table">
            <a:tbl>
              <a:tblPr firstRow="1">
                <a:tableStyleId>{5A111915-BE36-4E01-A7E5-04B1672EAD32}</a:tableStyleId>
              </a:tblPr>
              <a:tblGrid>
                <a:gridCol w="1168546"/>
                <a:gridCol w="1188908"/>
              </a:tblGrid>
              <a:tr h="3668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514" marR="54514" marT="0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514" marR="54514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514" marR="54514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2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«БСШ № 1»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514" marR="54514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«БСОШ № 3»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514" marR="54514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3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514" marR="54514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514" marR="54514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2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«БСШ № 4»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514" marR="54514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«БСОШ № 5»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514" marR="54514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9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514" marR="54514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514" marR="54514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«Ермолаевская СОШ»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514" marR="54514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«Есаульская СОШ»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514" marR="54514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8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514" marR="54514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514" marR="54514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6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«Бархатовская СОШ»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514" marR="54514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«Зыковская СОШ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«Маганская СОШ»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514" marR="54514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59" name="Рисунок 46" descr="https://avatars.mds.yandex.net/i?id=6702537086b6f046fd275abda83471bb1fd60296-7011746-images-thumbs&amp;n=13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428728" y="4854590"/>
            <a:ext cx="1143008" cy="717550"/>
          </a:xfrm>
          <a:prstGeom prst="rect">
            <a:avLst/>
          </a:prstGeom>
          <a:noFill/>
        </p:spPr>
      </p:pic>
      <p:pic>
        <p:nvPicPr>
          <p:cNvPr id="10260" name="Рисунок 2" descr="https://avatars.mds.yandex.net/i?id=cbddca932cc413e475b3cb7626901a8e5244ee32-4414558-images-thumbs&amp;n=13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643174" y="3643314"/>
            <a:ext cx="1079500" cy="717550"/>
          </a:xfrm>
          <a:prstGeom prst="rect">
            <a:avLst/>
          </a:prstGeom>
          <a:noFill/>
        </p:spPr>
      </p:pic>
      <p:pic>
        <p:nvPicPr>
          <p:cNvPr id="10265" name="Рисунок 1" descr="20190811_150787877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428728" y="1643050"/>
            <a:ext cx="1117600" cy="714375"/>
          </a:xfrm>
          <a:prstGeom prst="rect">
            <a:avLst/>
          </a:prstGeom>
          <a:noFill/>
        </p:spPr>
      </p:pic>
      <p:pic>
        <p:nvPicPr>
          <p:cNvPr id="10264" name="Рисунок 25" descr="20190811_150787877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638419" y="1643050"/>
            <a:ext cx="1076325" cy="714380"/>
          </a:xfrm>
          <a:prstGeom prst="rect">
            <a:avLst/>
          </a:prstGeom>
          <a:noFill/>
        </p:spPr>
      </p:pic>
      <p:pic>
        <p:nvPicPr>
          <p:cNvPr id="10263" name="Рисунок 29" descr="https://avatars.mds.yandex.net/i?id=b004feca2b70cb1d401c20b981437491f8c1953a-7457232-images-thumbs&amp;n=13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1428728" y="2643182"/>
            <a:ext cx="1143008" cy="717550"/>
          </a:xfrm>
          <a:prstGeom prst="rect">
            <a:avLst/>
          </a:prstGeom>
          <a:noFill/>
        </p:spPr>
      </p:pic>
      <p:pic>
        <p:nvPicPr>
          <p:cNvPr id="10262" name="Рисунок 35" descr="https://lh5.googleusercontent.com/p/AF1QipPEB-wxCnAxN1fW6A9bwbDyD8KO6hkErUBLCWcX=w408-h306-k-no"/>
          <p:cNvPicPr>
            <a:picLocks noChangeAspect="1" noChangeArrowheads="1"/>
          </p:cNvPicPr>
          <p:nvPr/>
        </p:nvPicPr>
        <p:blipFill>
          <a:blip r:embed="rId8" cstate="print">
            <a:lum bright="-10000"/>
          </a:blip>
          <a:srcRect/>
          <a:stretch>
            <a:fillRect/>
          </a:stretch>
        </p:blipFill>
        <p:spPr bwMode="auto">
          <a:xfrm>
            <a:off x="2616194" y="2643182"/>
            <a:ext cx="1098550" cy="714375"/>
          </a:xfrm>
          <a:prstGeom prst="rect">
            <a:avLst/>
          </a:prstGeom>
          <a:noFill/>
        </p:spPr>
      </p:pic>
      <p:pic>
        <p:nvPicPr>
          <p:cNvPr id="10258" name="Рисунок 48" descr="http://xn----7sbbfysbcjyf5a8g8a7d.xn--90aal0bjc.xn--p1ai/wp-content/uploads/2020/10/IMG_0089.gif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/>
          <a:stretch>
            <a:fillRect/>
          </a:stretch>
        </p:blipFill>
        <p:spPr bwMode="auto">
          <a:xfrm>
            <a:off x="2643174" y="4857765"/>
            <a:ext cx="1098550" cy="714375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0261" name="Рисунок 44" descr="20190811_150787877"/>
          <p:cNvPicPr>
            <a:picLocks noChangeAspect="1" noChangeArrowheads="1"/>
          </p:cNvPicPr>
          <p:nvPr/>
        </p:nvPicPr>
        <p:blipFill>
          <a:blip r:embed="rId10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428728" y="3643314"/>
            <a:ext cx="1143008" cy="714375"/>
          </a:xfrm>
          <a:prstGeom prst="rect">
            <a:avLst/>
          </a:prstGeom>
          <a:noFill/>
        </p:spPr>
      </p:pic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6786578" y="1285860"/>
          <a:ext cx="2214578" cy="4992638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096980"/>
                <a:gridCol w="1117598"/>
              </a:tblGrid>
              <a:tr h="3571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48" marR="4864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4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48" marR="48648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48" marR="48648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Детский сад № 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48" marR="48648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Детский сад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№ 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48" marR="48648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48" marR="48648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48" marR="48648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Детский сад № 4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48" marR="48648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Детский сад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№ 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48" marR="48648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48" marR="48648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48" marR="48648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Зыковский детский сад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48" marR="48648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Есаульский детский сад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48" marR="48648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7093">
                <a:tc rowSpan="2"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48" marR="48648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48" marR="48648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9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8648" marR="4864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Бархатовский детский  сад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48" marR="48648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69" name="Рисунок 13" descr="https://trk7.ru/upload/iblock/0f0/0f014a3203fe29c803edf7a9555d6aab.png"/>
          <p:cNvPicPr>
            <a:picLocks noChangeAspect="1" noChangeArrowheads="1"/>
          </p:cNvPicPr>
          <p:nvPr/>
        </p:nvPicPr>
        <p:blipFill>
          <a:blip r:embed="rId11" cstate="print">
            <a:lum bright="10000" contrast="30000"/>
          </a:blip>
          <a:srcRect/>
          <a:stretch>
            <a:fillRect/>
          </a:stretch>
        </p:blipFill>
        <p:spPr bwMode="auto">
          <a:xfrm>
            <a:off x="8005793" y="2714620"/>
            <a:ext cx="923925" cy="723900"/>
          </a:xfrm>
          <a:prstGeom prst="rect">
            <a:avLst/>
          </a:prstGeom>
          <a:noFill/>
        </p:spPr>
      </p:pic>
      <p:pic>
        <p:nvPicPr>
          <p:cNvPr id="10268" name="Рисунок 16" descr="http://xn---15-5cdph0an4akcq2bj.xn--p1ai/img/2867240_1800/34537-2560x16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6578" y="3857628"/>
            <a:ext cx="1076325" cy="714375"/>
          </a:xfrm>
          <a:prstGeom prst="rect">
            <a:avLst/>
          </a:prstGeom>
          <a:noFill/>
        </p:spPr>
      </p:pic>
      <p:pic>
        <p:nvPicPr>
          <p:cNvPr id="10266" name="Рисунок 25" descr="http://xn----7sbabbiq3aji6bwqeh0c.xn--90aal0bjc.xn--p1ai/wp-content/uploads/2020/12/risunok1.jpg"/>
          <p:cNvPicPr>
            <a:picLocks noChangeAspect="1" noChangeArrowheads="1"/>
          </p:cNvPicPr>
          <p:nvPr/>
        </p:nvPicPr>
        <p:blipFill>
          <a:blip r:embed="rId1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7896256" y="5072074"/>
            <a:ext cx="1104900" cy="723900"/>
          </a:xfrm>
          <a:prstGeom prst="rect">
            <a:avLst/>
          </a:prstGeom>
          <a:noFill/>
        </p:spPr>
      </p:pic>
      <p:pic>
        <p:nvPicPr>
          <p:cNvPr id="10272" name="Рисунок 4" descr="http://xn--2-gtb3b.xn--90aal0bjc.xn--p1ai/wp-content/uploads/2020/04/detskij_sad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6578" y="1643050"/>
            <a:ext cx="1028700" cy="714375"/>
          </a:xfrm>
          <a:prstGeom prst="rect">
            <a:avLst/>
          </a:prstGeom>
          <a:noFill/>
        </p:spPr>
      </p:pic>
      <p:pic>
        <p:nvPicPr>
          <p:cNvPr id="10271" name="Рисунок 7" descr="http://xn--3-gtb3b.xn--90aal0bjc.xn--p1ai/wp-content/uploads/2022/01/img_20200818_151529-1024x76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1024" y="1643050"/>
            <a:ext cx="962025" cy="714375"/>
          </a:xfrm>
          <a:prstGeom prst="rect">
            <a:avLst/>
          </a:prstGeom>
          <a:noFill/>
        </p:spPr>
      </p:pic>
      <p:pic>
        <p:nvPicPr>
          <p:cNvPr id="10270" name="Рисунок 10" descr="http://ds4ber.ucoz.ru/sadik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77060" y="2714620"/>
            <a:ext cx="1152526" cy="714375"/>
          </a:xfrm>
          <a:prstGeom prst="rect">
            <a:avLst/>
          </a:prstGeom>
          <a:noFill/>
        </p:spPr>
      </p:pic>
      <p:pic>
        <p:nvPicPr>
          <p:cNvPr id="10267" name="Рисунок 22" descr="https://sun9-26.userapi.com/impg/MdpDRemBiAI49tRs8GX0ORht1qPLbOoSQ7HtNw/IHIhcawUbe0.jpg?size=640x480&amp;quality=95&amp;sign=647c6e3d897f668c16373588178f2944&amp;type=albu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29586" y="3857628"/>
            <a:ext cx="1022350" cy="714375"/>
          </a:xfrm>
          <a:prstGeom prst="rect">
            <a:avLst/>
          </a:prstGeom>
          <a:noFill/>
        </p:spPr>
      </p:pic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3929058" y="4572008"/>
          <a:ext cx="2786082" cy="2193514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2786082"/>
              </a:tblGrid>
              <a:tr h="331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7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5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50" dirty="0">
                          <a:latin typeface="Times New Roman" pitchFamily="18" charset="0"/>
                          <a:cs typeface="Times New Roman" pitchFamily="18" charset="0"/>
                        </a:rPr>
                        <a:t>Берёзовский </a:t>
                      </a:r>
                      <a:r>
                        <a:rPr lang="ru-RU" sz="1200" b="1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филиал</a:t>
                      </a:r>
                      <a:r>
                        <a:rPr lang="ru-RU" sz="1200" b="1" spc="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spc="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Емельяновский</a:t>
                      </a:r>
                      <a:r>
                        <a:rPr lang="ru-RU" sz="1200" b="1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дорожно</a:t>
                      </a:r>
                      <a:r>
                        <a:rPr lang="ru-RU" sz="1200" b="1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  - строительный </a:t>
                      </a:r>
                      <a:r>
                        <a:rPr lang="ru-RU" sz="1200" b="1" spc="50" dirty="0">
                          <a:latin typeface="Times New Roman" pitchFamily="18" charset="0"/>
                          <a:cs typeface="Times New Roman" pitchFamily="18" charset="0"/>
                        </a:rPr>
                        <a:t>техникум»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3857620" y="1285861"/>
          <a:ext cx="2786082" cy="1815033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468315"/>
                <a:gridCol w="1317767"/>
              </a:tblGrid>
              <a:tr h="35718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МБУ ДО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6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МБУ ДО ЕДОО(П)Ц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БЕРЕЗОВСКАЯ СПОРТИВНАЯ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ШКОЛА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5" name="Рисунок 44" descr="http://doolzentr.ucoz.ru/irina/edopc_foto.jpg"/>
          <p:cNvPicPr/>
          <p:nvPr/>
        </p:nvPicPr>
        <p:blipFill>
          <a:blip r:embed="rId1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000496" y="1643050"/>
            <a:ext cx="109923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https://studika.ru/uploads/media/16883/62.jpg"/>
          <p:cNvPicPr/>
          <p:nvPr/>
        </p:nvPicPr>
        <p:blipFill>
          <a:blip r:embed="rId19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572000" y="4929198"/>
            <a:ext cx="142876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эмблема.jpg"/>
          <p:cNvPicPr>
            <a:picLocks noChangeAspect="1"/>
          </p:cNvPicPr>
          <p:nvPr/>
        </p:nvPicPr>
        <p:blipFill>
          <a:blip r:embed="rId20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1026" name="Picture 2" descr="C:\Users\User\Desktop\дюшка.jpg"/>
          <p:cNvPicPr>
            <a:picLocks noChangeAspect="1" noChangeArrowheads="1"/>
          </p:cNvPicPr>
          <p:nvPr/>
        </p:nvPicPr>
        <p:blipFill>
          <a:blip r:embed="rId21" cstate="print"/>
          <a:srcRect t="4000"/>
          <a:stretch>
            <a:fillRect/>
          </a:stretch>
        </p:blipFill>
        <p:spPr bwMode="auto">
          <a:xfrm>
            <a:off x="5436096" y="1628800"/>
            <a:ext cx="1080120" cy="720080"/>
          </a:xfrm>
          <a:prstGeom prst="rect">
            <a:avLst/>
          </a:prstGeom>
          <a:noFill/>
        </p:spPr>
      </p:pic>
      <p:pic>
        <p:nvPicPr>
          <p:cNvPr id="1027" name="Picture 3" descr="C:\Users\User\Desktop\маганская сош.jpg"/>
          <p:cNvPicPr>
            <a:picLocks noChangeAspect="1" noChangeArrowheads="1"/>
          </p:cNvPicPr>
          <p:nvPr/>
        </p:nvPicPr>
        <p:blipFill>
          <a:blip r:embed="rId22" cstate="print"/>
          <a:srcRect t="10001" b="17991"/>
          <a:stretch>
            <a:fillRect/>
          </a:stretch>
        </p:blipFill>
        <p:spPr bwMode="auto">
          <a:xfrm>
            <a:off x="1475656" y="6093376"/>
            <a:ext cx="1071897" cy="7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68760"/>
            <a:ext cx="7429552" cy="33032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Численность педагогических работников:</a:t>
            </a:r>
          </a:p>
          <a:p>
            <a:pPr algn="l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педагогов реализующих программы дополнительного образования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чел.</a:t>
            </a:r>
          </a:p>
          <a:p>
            <a:pPr algn="l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37 педагогов имеют статус педагог ДО</a:t>
            </a:r>
          </a:p>
          <a:p>
            <a:pPr algn="l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16 педагогов детских садов прошли обучение в 2023 году</a:t>
            </a:r>
          </a:p>
          <a:p>
            <a:pPr fontAlgn="t"/>
            <a:endParaRPr lang="ru-RU" sz="2800" b="1" dirty="0" smtClean="0"/>
          </a:p>
          <a:p>
            <a:pPr fontAlgn="t"/>
            <a:endParaRPr lang="ru-RU" sz="2800" b="1" dirty="0" smtClean="0"/>
          </a:p>
          <a:p>
            <a:pPr fontAlgn="t"/>
            <a:endParaRPr lang="ru-RU" sz="2800" dirty="0" smtClean="0"/>
          </a:p>
          <a:p>
            <a:pPr fontAlgn="t"/>
            <a:endParaRPr lang="ru-RU" sz="2800" dirty="0" smtClean="0"/>
          </a:p>
          <a:p>
            <a:pPr fontAlgn="t"/>
            <a:endParaRPr lang="ru-RU" sz="2800" dirty="0" smtClean="0"/>
          </a:p>
          <a:p>
            <a:pPr algn="l">
              <a:buFontTx/>
              <a:buChar char="-"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116633"/>
            <a:ext cx="7812360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1138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Система дополнительного образования детей Березовского района </a:t>
            </a:r>
          </a:p>
        </p:txBody>
      </p:sp>
      <p:pic>
        <p:nvPicPr>
          <p:cNvPr id="7" name="Рисунок 6" descr="эмблема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51720" y="3764136"/>
          <a:ext cx="60960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864544"/>
                <a:gridCol w="1199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программ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Программы,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реализуемые в системе ПФДОД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355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392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 descr="https://sun9-50.userapi.com/impg/X6H2T0mr5Gh28mRd3LrfizmdiN_0snjmTBxKYw/CARUMYAKHDI.jpg?size=2560x1920&amp;quality=95&amp;sign=39c946f9440b58dcc96ff9d638b7cae4&amp;type=album"/>
          <p:cNvPicPr>
            <a:picLocks noChangeAspect="1" noChangeArrowheads="1"/>
          </p:cNvPicPr>
          <p:nvPr/>
        </p:nvPicPr>
        <p:blipFill>
          <a:blip r:embed="rId4" cstate="print"/>
          <a:srcRect l="12001" t="24003"/>
          <a:stretch>
            <a:fillRect/>
          </a:stretch>
        </p:blipFill>
        <p:spPr bwMode="auto">
          <a:xfrm>
            <a:off x="5292080" y="4869160"/>
            <a:ext cx="3067035" cy="1800000"/>
          </a:xfrm>
          <a:prstGeom prst="rect">
            <a:avLst/>
          </a:prstGeom>
          <a:noFill/>
        </p:spPr>
      </p:pic>
      <p:pic>
        <p:nvPicPr>
          <p:cNvPr id="12292" name="Picture 4" descr="https://sun9-80.userapi.com/impg/NH1jJ1-svLa_MiFuJmKI61ezq6go5zXbMlpBAw/rHUGeFAbubk.jpg?size=1600x1200&amp;quality=95&amp;sign=7d624ff38f259ee0c7b540290a46cc21&amp;type=album"/>
          <p:cNvPicPr>
            <a:picLocks noChangeAspect="1" noChangeArrowheads="1"/>
          </p:cNvPicPr>
          <p:nvPr/>
        </p:nvPicPr>
        <p:blipFill>
          <a:blip r:embed="rId5" cstate="print"/>
          <a:srcRect l="2270" t="24334"/>
          <a:stretch>
            <a:fillRect/>
          </a:stretch>
        </p:blipFill>
        <p:spPr bwMode="auto">
          <a:xfrm>
            <a:off x="1907704" y="4869160"/>
            <a:ext cx="309984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ownloads\fghjdk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1357298"/>
            <a:ext cx="4962852" cy="785818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Инфраструктура, созданная в рамках национального проекта образования</a:t>
            </a:r>
          </a:p>
          <a:p>
            <a:pPr algn="l">
              <a:buFontTx/>
              <a:buChar char="-"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116633"/>
            <a:ext cx="781236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1138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Система дополнительного образования детей Березовского района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786182" y="2276872"/>
            <a:ext cx="5214974" cy="432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год: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МБОУ «Зыковская СОШ» - 19 программы;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МБОУ «Березовская средняя школа № 4 им. Героя Советского Союза П.Р. Мурашова» - 2 программы.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год: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«Есаульская СОШ» - 6 программы;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«Березовская СОШ № 3»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год: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«Березовская средняя школа № 1 им. Е.К. Зырянова» - 3 программы; - 5 программ.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«Бархатовская СОШ» - 3 программы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год: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МБОУ «Березовская СОШ № 5» - 2 программы;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МБОУ «Маганская СОШ»</a:t>
            </a:r>
          </a:p>
          <a:p>
            <a:pPr>
              <a:spcBef>
                <a:spcPct val="20000"/>
              </a:spcBef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эмблема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8195" name="Picture 3" descr="E:\презентация модель развития\ЛОГОТИПЫ\точки роста бархатова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643888" y="2276872"/>
            <a:ext cx="1920000" cy="1080000"/>
          </a:xfrm>
          <a:prstGeom prst="rect">
            <a:avLst/>
          </a:prstGeom>
          <a:noFill/>
        </p:spPr>
      </p:pic>
      <p:pic>
        <p:nvPicPr>
          <p:cNvPr id="8196" name="Picture 4" descr="E:\презентация модель развития\ЛОГОТИПЫ\Точка роста зыково.pn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1644752" y="3429000"/>
            <a:ext cx="1919136" cy="1152128"/>
          </a:xfrm>
          <a:prstGeom prst="rect">
            <a:avLst/>
          </a:prstGeom>
          <a:noFill/>
        </p:spPr>
      </p:pic>
      <p:pic>
        <p:nvPicPr>
          <p:cNvPr id="8197" name="Picture 5" descr="E:\презентация модель развития\ЛОГОТИПЫ\точка роста.jpg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644752" y="4653136"/>
            <a:ext cx="1919136" cy="1152128"/>
          </a:xfrm>
          <a:prstGeom prst="rect">
            <a:avLst/>
          </a:prstGeom>
          <a:noFill/>
        </p:spPr>
      </p:pic>
      <p:pic>
        <p:nvPicPr>
          <p:cNvPr id="11266" name="Picture 2" descr="https://sun9-63.userapi.com/impg/R8EQFIkndQRGu8fDELINt5wlqFFBmtpnhRTfgg/g-oQCVujFo0.jpg?size=2560x1920&amp;quality=95&amp;sign=c1cdd94af09f8a78c7033dbd3fcea94d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5850008"/>
            <a:ext cx="1944216" cy="963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116633"/>
            <a:ext cx="781236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63888" y="2204864"/>
            <a:ext cx="54006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260648"/>
            <a:ext cx="763284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C35A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C35A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1138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Доля детей в возрасте от 5 до 18 лет,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B1138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B11384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B1138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хваченных дополнительным образованием </a:t>
            </a:r>
            <a:r>
              <a:rPr lang="ru-RU" sz="3200" b="1" dirty="0" smtClean="0">
                <a:solidFill>
                  <a:srgbClr val="B11384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31.05.2024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C35A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C35A8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эмблема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403648" y="1988840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000" b="1" noProof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4405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60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,42%)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4B19D7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4B19D7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19D7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детей от 5-18 лет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626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ru-RU" sz="4000" b="1" noProof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8,57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19D7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19D7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социальные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4B19D7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19D7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сертификаты с номиналом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19D7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(12 180 руб.)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3" descr="E:\презентация модель развития\ЛОГОТИПЫ\1232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116633"/>
            <a:ext cx="781236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63888" y="2204864"/>
            <a:ext cx="54006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84040" y="214289"/>
            <a:ext cx="7812360" cy="1428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1138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Реализация программ дополнительного образования Березовского района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B11384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2024 года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B11384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эмблема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0" y="5429264"/>
            <a:ext cx="1307000" cy="127279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71603" y="1857366"/>
          <a:ext cx="7358115" cy="450059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035095"/>
                <a:gridCol w="1661510"/>
                <a:gridCol w="1661510"/>
              </a:tblGrid>
              <a:tr h="8902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Направленность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программ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76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Художественная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1166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76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Физкультурно-спортивная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1261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76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Туристско-краеведческая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76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Техническая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561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76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Социально-гуманитарная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882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76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Естественнонаучная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578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767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392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4585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1441</Words>
  <Application>Microsoft Office PowerPoint</Application>
  <PresentationFormat>Экран (4:3)</PresentationFormat>
  <Paragraphs>317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ОТЧЕТ  МУНИЦИПАЛЬНОГО ОПОРНОГО ЦЕНТР (МОЦ) БЕРЁЗОВСКОГО РАЙОНА 2023/2024 год</vt:lpstr>
      <vt:lpstr>Слайд 2</vt:lpstr>
      <vt:lpstr>Слайд 3</vt:lpstr>
      <vt:lpstr>Слайд 4</vt:lpstr>
      <vt:lpstr>Система дополнительного образования детей Березовского района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Мероприятия, организованные для реализации дополнительного образования</vt:lpstr>
      <vt:lpstr>Мероприятия, организованные для реализации дополнительного образования</vt:lpstr>
      <vt:lpstr>Мероприятия, организованные для реализации дополнительного образования</vt:lpstr>
      <vt:lpstr>Мероприятия, организованные для реализации дополнительного образования</vt:lpstr>
      <vt:lpstr>Мероприятия, организованные для реализации дополнительного образования</vt:lpstr>
      <vt:lpstr>Слайд 18</vt:lpstr>
      <vt:lpstr>Мероприятия, организованные для реализации дополнительного образования</vt:lpstr>
      <vt:lpstr>Мероприятия, организованные для реализации дополнительного образования</vt:lpstr>
      <vt:lpstr>Слайд 21</vt:lpstr>
      <vt:lpstr>Мероприятия, организованные для реализации дополнительного образования </vt:lpstr>
      <vt:lpstr>Мероприятия, организованные по реализации дополнительного образования</vt:lpstr>
      <vt:lpstr>  Реализация краткосрочных программ   в летний период  </vt:lpstr>
      <vt:lpstr>Пути развития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развития  дополнительного образования Берёзовского района</dc:title>
  <dc:creator>User</dc:creator>
  <cp:lastModifiedBy>User</cp:lastModifiedBy>
  <cp:revision>270</cp:revision>
  <dcterms:created xsi:type="dcterms:W3CDTF">2023-03-29T03:35:19Z</dcterms:created>
  <dcterms:modified xsi:type="dcterms:W3CDTF">2025-05-27T09:59:31Z</dcterms:modified>
</cp:coreProperties>
</file>