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7" r:id="rId4"/>
    <p:sldId id="278" r:id="rId5"/>
    <p:sldId id="270" r:id="rId6"/>
    <p:sldId id="275" r:id="rId7"/>
    <p:sldId id="271" r:id="rId8"/>
    <p:sldId id="27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B36C1-5834-48BA-A948-9618CE3FE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703A5D-3DF1-44CC-96FC-DC1C7FB47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F7608-87DC-4CA7-9422-0086B6BE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98EC6-C3EF-4124-A08E-7730C87A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D4A96-CC1D-4DC8-AC2F-5DB2B89D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E1D0E-63B1-4E53-BB8F-F308DA4B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0B7-D513-4BFE-83A1-16D6AD5F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860AD-ADFC-4EBE-91A3-E9BF6401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F418B-589E-409F-92D5-C8383FA8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3DE3C-E764-4CBF-93C4-5CF0F33E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564979-FEE8-46B2-A017-BFD488D03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9AD443-83A2-4FE8-832B-B2B47734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84846-EDD0-4837-B641-4A4DED84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56736-4F16-41FC-BF79-5933FE7B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8909F-BB76-4CCD-834E-763A127C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8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DBB65-41AF-4DCA-AD2A-EFE5E1DC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6AA28-282A-4765-91CC-4BD0569EE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96FA6-40F4-4AE3-8D49-B8A984CB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3BC05-BA06-4665-8FB1-BEC9DF7E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768E6-89D1-457C-89A4-5ADD6C21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2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24CA9-11C3-4775-920D-CF10C3F8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F1959-3684-4986-9F9E-F65BF705C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4358-5AE3-4ED4-996E-2A04D33C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A245-161B-4539-837C-3E6F2FF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AA8F1-7910-42FD-8747-0418DE5F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3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969E0-46A1-415C-B666-3BE90C87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E625E-DD23-4A4F-84FD-96361EF5B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4992A2-E41E-47FE-B149-EDE2F13F0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200A54-6104-4738-BF62-1EF7ED4E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04E678-AC9F-46F5-8BDC-A2B6FEEB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DF6F00-087D-45CA-B12F-E05A9130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4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8F03A-FE84-4EC2-B6E9-6BC884C1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5DD397-1A53-4A2F-8AF8-19903486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AED95A-F53F-4834-A841-5CD693E31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0E36CC-648D-4AE9-8500-11B135F71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7A7D0A-C68D-4A9C-9A37-083B5FA76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96F18B-3E89-485D-9AE0-329CD5F7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AC0EC-FA1F-46C4-B896-E6147C56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9F3546-0ED9-4A0C-8191-52AA4505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9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8A51F-FFDB-4381-B457-23340B1C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C97665-F0E0-4753-BAF1-3C17AFEE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623A8-E313-42F3-AA69-81BDB374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2A61E7-3412-4C80-AD77-AC257B24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91F290-58F5-4BEB-9B18-E0AF652B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9CC190-1BEF-4C6B-9DF3-FAA23A54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55E401-B7A5-4D8B-A9E7-23F8F75E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5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60F9B-CD18-454F-838E-8AEA568E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6F4AA-E05F-4F9F-BEE5-44DBB583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B2234B-3BFA-4F69-BEF2-45D8D5B00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AB36C-F631-4A0E-8BA4-4FDEB480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DC09-5FDE-45FE-9C43-B31C57B8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1D693-53FD-4FB0-AA31-1A4EB166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E89E6-584F-402C-877D-284EA7F0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DBAD0-A939-4D24-A1B2-8EBF5CC61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F83FD1-0CEC-4D32-B07F-A85358AB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F5004-36B9-43EC-980C-0382ECD7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150EBB-6CAA-4AAD-BF08-0E20B66E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B8A06-2318-4281-9039-B40E5A3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4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F42D1-11A6-4035-9278-B90DB783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5482A-A41B-46E2-90EF-0BC94A9D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F302E-2454-490C-B636-D72FDD00B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B94B-C8BC-4A5C-A1DF-0E24959215A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2007B-64D9-4C78-8EC9-7A2A338DE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3438E-2B07-4ADC-8111-C20E5B21C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097D-2D31-4C68-BDE4-D4561878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0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aUp7G5kv_xE9mOv_d3_wrhcluIhRUEo/vie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41358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18" Type="http://schemas.openxmlformats.org/officeDocument/2006/relationships/image" Target="../media/image17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5" Type="http://schemas.openxmlformats.org/officeDocument/2006/relationships/image" Target="../media/image22.png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2.jpeg"/><Relationship Id="rId24" Type="http://schemas.microsoft.com/office/2007/relationships/hdphoto" Target="../media/hdphoto4.wdp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8AF5D-B254-4C02-A7E3-CD54246A8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2" y="2052736"/>
            <a:ext cx="10033527" cy="3172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Нормативно-правовая база </a:t>
            </a:r>
            <a:b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и документоведение образовательных организаций, реализующих дополнительные общеобразовательные программы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851836-3EB4-429B-858A-A4243ECE9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412" y="5766742"/>
            <a:ext cx="9921553" cy="48476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4008A-10C7-47B2-B79B-C8AE4A05E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776" y="273620"/>
            <a:ext cx="1637346" cy="1637346"/>
          </a:xfrm>
          <a:prstGeom prst="rect">
            <a:avLst/>
          </a:prstGeom>
          <a:effectLst>
            <a:glow rad="127000">
              <a:schemeClr val="accent1">
                <a:alpha val="13000"/>
              </a:schemeClr>
            </a:glow>
            <a:softEdge rad="0"/>
          </a:effec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85A0894-9CE9-45C4-92AA-46012EE4E5C2}"/>
              </a:ext>
            </a:extLst>
          </p:cNvPr>
          <p:cNvSpPr txBox="1">
            <a:spLocks/>
          </p:cNvSpPr>
          <p:nvPr/>
        </p:nvSpPr>
        <p:spPr>
          <a:xfrm>
            <a:off x="1138334" y="218129"/>
            <a:ext cx="10951031" cy="110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</a:rPr>
              <a:t>Региональный семинар-практикум дополнительного образования детей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07687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64262B4-698E-4BD2-B264-C42446E94334}"/>
              </a:ext>
            </a:extLst>
          </p:cNvPr>
          <p:cNvSpPr/>
          <p:nvPr/>
        </p:nvSpPr>
        <p:spPr>
          <a:xfrm rot="18991481" flipV="1">
            <a:off x="9564923" y="1724287"/>
            <a:ext cx="1363291" cy="42023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9F433A-F50F-4250-B9DA-1D415DCF7082}"/>
              </a:ext>
            </a:extLst>
          </p:cNvPr>
          <p:cNvSpPr/>
          <p:nvPr/>
        </p:nvSpPr>
        <p:spPr>
          <a:xfrm>
            <a:off x="4885389" y="4609677"/>
            <a:ext cx="6188483" cy="126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20FC6A-0D0E-4CC1-9BF3-D172F95FC21C}"/>
              </a:ext>
            </a:extLst>
          </p:cNvPr>
          <p:cNvSpPr/>
          <p:nvPr/>
        </p:nvSpPr>
        <p:spPr>
          <a:xfrm>
            <a:off x="4872956" y="3247042"/>
            <a:ext cx="4613240" cy="126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F67B08-A2DD-4121-BD02-6CFC19D874B4}"/>
              </a:ext>
            </a:extLst>
          </p:cNvPr>
          <p:cNvSpPr/>
          <p:nvPr/>
        </p:nvSpPr>
        <p:spPr>
          <a:xfrm>
            <a:off x="4872956" y="2203811"/>
            <a:ext cx="3158791" cy="95368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rgbClr val="0070C0"/>
                </a:solidFill>
                <a:latin typeface="Arial Black" panose="020B0A04020102020204" pitchFamily="34" charset="0"/>
              </a:rPr>
              <a:t>???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433CFBA-5D86-4C3B-914F-43B7BF2743BC}"/>
              </a:ext>
            </a:extLst>
          </p:cNvPr>
          <p:cNvCxnSpPr>
            <a:cxnSpLocks/>
          </p:cNvCxnSpPr>
          <p:nvPr/>
        </p:nvCxnSpPr>
        <p:spPr>
          <a:xfrm flipV="1">
            <a:off x="1757402" y="5943333"/>
            <a:ext cx="9813341" cy="3594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2E3C29-1FB1-47BD-8C18-825D1D4FB882}"/>
              </a:ext>
            </a:extLst>
          </p:cNvPr>
          <p:cNvSpPr txBox="1"/>
          <p:nvPr/>
        </p:nvSpPr>
        <p:spPr>
          <a:xfrm>
            <a:off x="10980720" y="5050470"/>
            <a:ext cx="1364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ЭТАП 1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58356-6E41-4718-90D9-12A85C7A0BC1}"/>
              </a:ext>
            </a:extLst>
          </p:cNvPr>
          <p:cNvSpPr txBox="1"/>
          <p:nvPr/>
        </p:nvSpPr>
        <p:spPr>
          <a:xfrm>
            <a:off x="8951343" y="2439804"/>
            <a:ext cx="1016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F2555F-2016-4E56-85E4-5931ABFF44D5}"/>
              </a:ext>
            </a:extLst>
          </p:cNvPr>
          <p:cNvSpPr/>
          <p:nvPr/>
        </p:nvSpPr>
        <p:spPr>
          <a:xfrm>
            <a:off x="4965821" y="4698454"/>
            <a:ext cx="1433932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ДОСТУПНОСТЬ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98344E-1E2C-410F-BD1D-CC21D6B40AC0}"/>
              </a:ext>
            </a:extLst>
          </p:cNvPr>
          <p:cNvSpPr/>
          <p:nvPr/>
        </p:nvSpPr>
        <p:spPr>
          <a:xfrm>
            <a:off x="9625125" y="4698453"/>
            <a:ext cx="1345202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ДОСТУПНОСТЬ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E55B45-5F61-4F70-8668-0CA2239CF3C1}"/>
              </a:ext>
            </a:extLst>
          </p:cNvPr>
          <p:cNvSpPr/>
          <p:nvPr/>
        </p:nvSpPr>
        <p:spPr>
          <a:xfrm>
            <a:off x="8062633" y="4698453"/>
            <a:ext cx="1423563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ТЕРРИТОРИАЛЬНАЯ ДОСТУПНОСТЬ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DD41FF-B2A0-4D00-94A9-93AC21FC1B99}"/>
              </a:ext>
            </a:extLst>
          </p:cNvPr>
          <p:cNvSpPr/>
          <p:nvPr/>
        </p:nvSpPr>
        <p:spPr>
          <a:xfrm>
            <a:off x="6565999" y="4698453"/>
            <a:ext cx="1345202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ОТДЕЛЬНЫХ КАТЕГОРИЙ ДЕТЕЙ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02187F-96F5-4909-8D26-54E062697F11}"/>
              </a:ext>
            </a:extLst>
          </p:cNvPr>
          <p:cNvSpPr/>
          <p:nvPr/>
        </p:nvSpPr>
        <p:spPr>
          <a:xfrm>
            <a:off x="4991042" y="3329562"/>
            <a:ext cx="1440000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ДОПОЛНИТЕЛЬНОГО ОБРАЗОВАНИЯ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2340E7A-EB36-427D-AC2E-AF8BFFDEC71C}"/>
              </a:ext>
            </a:extLst>
          </p:cNvPr>
          <p:cNvSpPr/>
          <p:nvPr/>
        </p:nvSpPr>
        <p:spPr>
          <a:xfrm>
            <a:off x="6568132" y="3329562"/>
            <a:ext cx="1332000" cy="10800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УРОВЕНЬ ПОГРУЖЕНИЯ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E72CF7-FFDB-4CA1-A9FF-1A6D6B377F1E}"/>
              </a:ext>
            </a:extLst>
          </p:cNvPr>
          <p:cNvSpPr/>
          <p:nvPr/>
        </p:nvSpPr>
        <p:spPr>
          <a:xfrm>
            <a:off x="8063502" y="3322596"/>
            <a:ext cx="1330388" cy="10800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ФОРМА РЕАЛИЗАЦИИ ПРОГРАММЫ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98512CF-FB33-46B8-A446-F91172637F99}"/>
              </a:ext>
            </a:extLst>
          </p:cNvPr>
          <p:cNvCxnSpPr>
            <a:cxnSpLocks/>
          </p:cNvCxnSpPr>
          <p:nvPr/>
        </p:nvCxnSpPr>
        <p:spPr>
          <a:xfrm>
            <a:off x="7650111" y="770643"/>
            <a:ext cx="0" cy="121110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ACBFB9D-5D6A-4F9D-AB01-C18DD3FC5242}"/>
              </a:ext>
            </a:extLst>
          </p:cNvPr>
          <p:cNvSpPr txBox="1"/>
          <p:nvPr/>
        </p:nvSpPr>
        <p:spPr>
          <a:xfrm>
            <a:off x="9649566" y="3724355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ЭТАП 2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ВАРИАТИВНОСТЬ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E06C01-3854-453B-A854-1FCB9513DCE9}"/>
              </a:ext>
            </a:extLst>
          </p:cNvPr>
          <p:cNvSpPr txBox="1"/>
          <p:nvPr/>
        </p:nvSpPr>
        <p:spPr>
          <a:xfrm>
            <a:off x="1602311" y="169378"/>
            <a:ext cx="8958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ЦЕЛЕВАЯ МОДЕЛЬ РЕГИОНАЛЬНОЙ СИСТЕМЫ ДОПОЛНИТЕЛЬНОГО ОБРАЗОВАНИЯ</a:t>
            </a:r>
          </a:p>
        </p:txBody>
      </p:sp>
      <p:sp>
        <p:nvSpPr>
          <p:cNvPr id="68" name="Стрелка: вправо 67">
            <a:extLst>
              <a:ext uri="{FF2B5EF4-FFF2-40B4-BE49-F238E27FC236}">
                <a16:creationId xmlns:a16="http://schemas.microsoft.com/office/drawing/2014/main" id="{B2E775DF-4796-4A69-9A11-AF668A48878B}"/>
              </a:ext>
            </a:extLst>
          </p:cNvPr>
          <p:cNvSpPr/>
          <p:nvPr/>
        </p:nvSpPr>
        <p:spPr>
          <a:xfrm>
            <a:off x="7841102" y="1652545"/>
            <a:ext cx="3599606" cy="26738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Google Shape;10074;p74">
            <a:extLst>
              <a:ext uri="{FF2B5EF4-FFF2-40B4-BE49-F238E27FC236}">
                <a16:creationId xmlns:a16="http://schemas.microsoft.com/office/drawing/2014/main" id="{CF39CC38-B44E-40F5-9762-FB93ABEC2E1E}"/>
              </a:ext>
            </a:extLst>
          </p:cNvPr>
          <p:cNvGrpSpPr/>
          <p:nvPr/>
        </p:nvGrpSpPr>
        <p:grpSpPr>
          <a:xfrm>
            <a:off x="9186449" y="1082631"/>
            <a:ext cx="628573" cy="562803"/>
            <a:chOff x="-60988625" y="3740800"/>
            <a:chExt cx="316650" cy="3103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" name="Google Shape;10075;p74">
              <a:extLst>
                <a:ext uri="{FF2B5EF4-FFF2-40B4-BE49-F238E27FC236}">
                  <a16:creationId xmlns:a16="http://schemas.microsoft.com/office/drawing/2014/main" id="{37EBA3CE-AF73-443C-A91A-63A81B312DA8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0076;p74">
              <a:extLst>
                <a:ext uri="{FF2B5EF4-FFF2-40B4-BE49-F238E27FC236}">
                  <a16:creationId xmlns:a16="http://schemas.microsoft.com/office/drawing/2014/main" id="{03C12685-9ADE-49B8-BE64-C8D3B7726C21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0077;p74">
              <a:extLst>
                <a:ext uri="{FF2B5EF4-FFF2-40B4-BE49-F238E27FC236}">
                  <a16:creationId xmlns:a16="http://schemas.microsoft.com/office/drawing/2014/main" id="{5DBF7EF3-213C-4B05-A33D-79ADF2659CEA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" name="Google Shape;10078;p74">
            <a:extLst>
              <a:ext uri="{FF2B5EF4-FFF2-40B4-BE49-F238E27FC236}">
                <a16:creationId xmlns:a16="http://schemas.microsoft.com/office/drawing/2014/main" id="{6021CE24-A2E4-4A9C-8A70-50E610761C10}"/>
              </a:ext>
            </a:extLst>
          </p:cNvPr>
          <p:cNvGrpSpPr/>
          <p:nvPr/>
        </p:nvGrpSpPr>
        <p:grpSpPr>
          <a:xfrm>
            <a:off x="7841102" y="1090532"/>
            <a:ext cx="708484" cy="541592"/>
            <a:chOff x="-60987850" y="4100950"/>
            <a:chExt cx="316650" cy="315650"/>
          </a:xfrm>
          <a:solidFill>
            <a:schemeClr val="accent2">
              <a:lumMod val="75000"/>
            </a:schemeClr>
          </a:solidFill>
        </p:grpSpPr>
        <p:sp>
          <p:nvSpPr>
            <p:cNvPr id="74" name="Google Shape;10079;p74">
              <a:extLst>
                <a:ext uri="{FF2B5EF4-FFF2-40B4-BE49-F238E27FC236}">
                  <a16:creationId xmlns:a16="http://schemas.microsoft.com/office/drawing/2014/main" id="{CF2ECE78-3223-4EBA-A544-747368A9C599}"/>
                </a:ext>
              </a:extLst>
            </p:cNvPr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0080;p74">
              <a:extLst>
                <a:ext uri="{FF2B5EF4-FFF2-40B4-BE49-F238E27FC236}">
                  <a16:creationId xmlns:a16="http://schemas.microsoft.com/office/drawing/2014/main" id="{C4284926-4546-46CA-8F73-A5CAD5951103}"/>
                </a:ext>
              </a:extLst>
            </p:cNvPr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0081;p74">
              <a:extLst>
                <a:ext uri="{FF2B5EF4-FFF2-40B4-BE49-F238E27FC236}">
                  <a16:creationId xmlns:a16="http://schemas.microsoft.com/office/drawing/2014/main" id="{E2173D9E-C84A-4EAC-A478-7E9101F062A6}"/>
                </a:ext>
              </a:extLst>
            </p:cNvPr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0082;p74">
              <a:extLst>
                <a:ext uri="{FF2B5EF4-FFF2-40B4-BE49-F238E27FC236}">
                  <a16:creationId xmlns:a16="http://schemas.microsoft.com/office/drawing/2014/main" id="{2B96201E-1EDB-40EB-A72B-E3E6B3B3EF49}"/>
                </a:ext>
              </a:extLst>
            </p:cNvPr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0083;p74">
              <a:extLst>
                <a:ext uri="{FF2B5EF4-FFF2-40B4-BE49-F238E27FC236}">
                  <a16:creationId xmlns:a16="http://schemas.microsoft.com/office/drawing/2014/main" id="{4D2B022F-D3AE-4EE2-936C-F4EF6DF8D24A}"/>
                </a:ext>
              </a:extLst>
            </p:cNvPr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10348;p74">
            <a:extLst>
              <a:ext uri="{FF2B5EF4-FFF2-40B4-BE49-F238E27FC236}">
                <a16:creationId xmlns:a16="http://schemas.microsoft.com/office/drawing/2014/main" id="{07F23ABA-1C4A-4541-83B7-8746A9FFF27D}"/>
              </a:ext>
            </a:extLst>
          </p:cNvPr>
          <p:cNvGrpSpPr/>
          <p:nvPr/>
        </p:nvGrpSpPr>
        <p:grpSpPr>
          <a:xfrm>
            <a:off x="10375691" y="1004464"/>
            <a:ext cx="799678" cy="660872"/>
            <a:chOff x="3133425" y="3955025"/>
            <a:chExt cx="297750" cy="295400"/>
          </a:xfrm>
          <a:solidFill>
            <a:schemeClr val="accent6">
              <a:lumMod val="75000"/>
            </a:schemeClr>
          </a:solidFill>
        </p:grpSpPr>
        <p:sp>
          <p:nvSpPr>
            <p:cNvPr id="80" name="Google Shape;10349;p74">
              <a:extLst>
                <a:ext uri="{FF2B5EF4-FFF2-40B4-BE49-F238E27FC236}">
                  <a16:creationId xmlns:a16="http://schemas.microsoft.com/office/drawing/2014/main" id="{CEB39402-9C68-4652-B015-A974D49141F8}"/>
                </a:ext>
              </a:extLst>
            </p:cNvPr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10350;p74">
              <a:extLst>
                <a:ext uri="{FF2B5EF4-FFF2-40B4-BE49-F238E27FC236}">
                  <a16:creationId xmlns:a16="http://schemas.microsoft.com/office/drawing/2014/main" id="{7E95E416-1D42-4A82-8EBA-F1EB6CA5119F}"/>
                </a:ext>
              </a:extLst>
            </p:cNvPr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0351;p74">
              <a:extLst>
                <a:ext uri="{FF2B5EF4-FFF2-40B4-BE49-F238E27FC236}">
                  <a16:creationId xmlns:a16="http://schemas.microsoft.com/office/drawing/2014/main" id="{986F27F9-DEB3-4BE1-9675-70B0A3E0D1B4}"/>
                </a:ext>
              </a:extLst>
            </p:cNvPr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79D3A2F-065D-4FF6-A3EB-E26A4A05EDF3}"/>
              </a:ext>
            </a:extLst>
          </p:cNvPr>
          <p:cNvSpPr txBox="1"/>
          <p:nvPr/>
        </p:nvSpPr>
        <p:spPr>
          <a:xfrm>
            <a:off x="8318594" y="670097"/>
            <a:ext cx="240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СИСТЕМЫ</a:t>
            </a: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398E84E2-4B6E-4A8D-AC55-21323D3B1A79}"/>
              </a:ext>
            </a:extLst>
          </p:cNvPr>
          <p:cNvCxnSpPr>
            <a:cxnSpLocks/>
          </p:cNvCxnSpPr>
          <p:nvPr/>
        </p:nvCxnSpPr>
        <p:spPr>
          <a:xfrm>
            <a:off x="224766" y="1969079"/>
            <a:ext cx="11045826" cy="55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415D83-F508-43FD-8891-CB852EA43126}"/>
              </a:ext>
            </a:extLst>
          </p:cNvPr>
          <p:cNvSpPr txBox="1"/>
          <p:nvPr/>
        </p:nvSpPr>
        <p:spPr>
          <a:xfrm>
            <a:off x="1783863" y="6076778"/>
            <a:ext cx="145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ОСНОВАНИЕ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ДЛЯ ПРИНЯТИЯ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A266CD3-DBEA-4F7E-B5EC-E98341D0D6CB}"/>
              </a:ext>
            </a:extLst>
          </p:cNvPr>
          <p:cNvSpPr/>
          <p:nvPr/>
        </p:nvSpPr>
        <p:spPr>
          <a:xfrm>
            <a:off x="1774087" y="2211837"/>
            <a:ext cx="3006356" cy="95368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УДОВЛЕТВОРЕННОСТИ ОБУЧЕНИЯ ПО ПРОГРАММЕ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1489E3F-2FF3-4618-B0DD-6078E784CBDF}"/>
              </a:ext>
            </a:extLst>
          </p:cNvPr>
          <p:cNvSpPr/>
          <p:nvPr/>
        </p:nvSpPr>
        <p:spPr>
          <a:xfrm>
            <a:off x="1774086" y="3252180"/>
            <a:ext cx="1459316" cy="1260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ЗАПРОС ОБУЧАЮЩИХСЯ / РОДИТЕЛЕЙ ОБУЧАЮЩИХСЯ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BE1395F-99FF-45E7-911D-AC96B01FD0B8}"/>
              </a:ext>
            </a:extLst>
          </p:cNvPr>
          <p:cNvSpPr/>
          <p:nvPr/>
        </p:nvSpPr>
        <p:spPr>
          <a:xfrm>
            <a:off x="1783863" y="4607344"/>
            <a:ext cx="1449539" cy="1260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 / ОТСУТСВИЕ ПРОГРАММ, ИНСТРУМЕНТОВ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A7C2069-ED46-4E16-9D59-F0A03601CC5B}"/>
              </a:ext>
            </a:extLst>
          </p:cNvPr>
          <p:cNvSpPr/>
          <p:nvPr/>
        </p:nvSpPr>
        <p:spPr>
          <a:xfrm>
            <a:off x="3321127" y="3251390"/>
            <a:ext cx="1459316" cy="1260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ВЫБОРА ПРОГРАММЫ ДЛЯ ОБУЧЕНИЯ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4189EB7-F2B1-478E-8722-14A248D13A8E}"/>
              </a:ext>
            </a:extLst>
          </p:cNvPr>
          <p:cNvSpPr/>
          <p:nvPr/>
        </p:nvSpPr>
        <p:spPr>
          <a:xfrm>
            <a:off x="3321126" y="4607344"/>
            <a:ext cx="1460185" cy="1260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ОБУЧЕНИЯ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 ПРОГРАММЕ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2BC26-7EC8-487E-B454-7F6DAE1F19E0}"/>
              </a:ext>
            </a:extLst>
          </p:cNvPr>
          <p:cNvSpPr txBox="1"/>
          <p:nvPr/>
        </p:nvSpPr>
        <p:spPr>
          <a:xfrm>
            <a:off x="3504336" y="6169110"/>
            <a:ext cx="123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A5B629-1EF2-4B97-8897-716BA374068D}"/>
              </a:ext>
            </a:extLst>
          </p:cNvPr>
          <p:cNvSpPr txBox="1"/>
          <p:nvPr/>
        </p:nvSpPr>
        <p:spPr>
          <a:xfrm>
            <a:off x="7206008" y="6241855"/>
            <a:ext cx="1651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ЭТАПА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BB526C08-4722-47E9-85E3-207323FE31F4}"/>
              </a:ext>
            </a:extLst>
          </p:cNvPr>
          <p:cNvSpPr txBox="1">
            <a:spLocks/>
          </p:cNvSpPr>
          <p:nvPr/>
        </p:nvSpPr>
        <p:spPr>
          <a:xfrm>
            <a:off x="56726" y="651122"/>
            <a:ext cx="7456244" cy="539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ДОПОЛНИТЕЛЬНОГО ОБРАЗОВАНИЯ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C9F244F-F64B-4C7E-BFD0-571B1EE82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8" t="78876" r="52899" b="3959"/>
          <a:stretch/>
        </p:blipFill>
        <p:spPr>
          <a:xfrm>
            <a:off x="228588" y="1109494"/>
            <a:ext cx="907623" cy="79597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2C90F11-B5DA-4F5F-84FC-815FEFEC9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01" t="27877" r="25741" b="52809"/>
          <a:stretch/>
        </p:blipFill>
        <p:spPr>
          <a:xfrm>
            <a:off x="3323328" y="1031935"/>
            <a:ext cx="993651" cy="870015"/>
          </a:xfrm>
          <a:prstGeom prst="rect">
            <a:avLst/>
          </a:prstGeom>
        </p:spPr>
      </p:pic>
      <p:sp>
        <p:nvSpPr>
          <p:cNvPr id="49" name="Объект 2">
            <a:extLst>
              <a:ext uri="{FF2B5EF4-FFF2-40B4-BE49-F238E27FC236}">
                <a16:creationId xmlns:a16="http://schemas.microsoft.com/office/drawing/2014/main" id="{84C96725-8ABF-480C-AB92-53BA1DA3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519" y="1139743"/>
            <a:ext cx="2851288" cy="849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создание условий </a:t>
            </a:r>
            <a:br>
              <a:rPr lang="ru-RU" sz="1600" dirty="0"/>
            </a:br>
            <a:r>
              <a:rPr lang="ru-RU" sz="1600" dirty="0"/>
              <a:t>для самореализации </a:t>
            </a:r>
            <a:br>
              <a:rPr lang="ru-RU" sz="1600" dirty="0"/>
            </a:br>
            <a:r>
              <a:rPr lang="ru-RU" sz="1600" dirty="0"/>
              <a:t>и развития талантов детей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D1214682-0709-4A0A-B30C-B77D2EFCDB54}"/>
              </a:ext>
            </a:extLst>
          </p:cNvPr>
          <p:cNvSpPr txBox="1">
            <a:spLocks/>
          </p:cNvSpPr>
          <p:nvPr/>
        </p:nvSpPr>
        <p:spPr>
          <a:xfrm>
            <a:off x="4075367" y="1150218"/>
            <a:ext cx="3483415" cy="79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/>
              <a:t>воспитание высоконравственной, </a:t>
            </a:r>
            <a:br>
              <a:rPr lang="ru-RU" sz="1600" dirty="0"/>
            </a:br>
            <a:r>
              <a:rPr lang="ru-RU" sz="1600" dirty="0"/>
              <a:t>гармонично развитой </a:t>
            </a:r>
            <a:br>
              <a:rPr lang="ru-RU" sz="1600" dirty="0"/>
            </a:br>
            <a:r>
              <a:rPr lang="ru-RU" sz="1600" dirty="0"/>
              <a:t>и социально ответственной личности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5EBEF4-BE07-404A-A39C-BED1EF199A21}"/>
              </a:ext>
            </a:extLst>
          </p:cNvPr>
          <p:cNvSpPr txBox="1"/>
          <p:nvPr/>
        </p:nvSpPr>
        <p:spPr>
          <a:xfrm>
            <a:off x="5088" y="2305449"/>
            <a:ext cx="16691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реализации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концепции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развития ДО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Красноярского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</a:p>
        </p:txBody>
      </p:sp>
      <p:sp>
        <p:nvSpPr>
          <p:cNvPr id="52" name="Прямоугольник: скругленные углы 51">
            <a:hlinkClick r:id="rId3"/>
            <a:extLst>
              <a:ext uri="{FF2B5EF4-FFF2-40B4-BE49-F238E27FC236}">
                <a16:creationId xmlns:a16="http://schemas.microsoft.com/office/drawing/2014/main" id="{B4D886BD-B548-4100-9C84-0185DA810B11}"/>
              </a:ext>
            </a:extLst>
          </p:cNvPr>
          <p:cNvSpPr/>
          <p:nvPr/>
        </p:nvSpPr>
        <p:spPr>
          <a:xfrm>
            <a:off x="233011" y="5563071"/>
            <a:ext cx="1296245" cy="3792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ИЛИ ЗДЕСЬ</a:t>
            </a:r>
          </a:p>
        </p:txBody>
      </p:sp>
      <p:pic>
        <p:nvPicPr>
          <p:cNvPr id="53" name="Picture 8">
            <a:extLst>
              <a:ext uri="{FF2B5EF4-FFF2-40B4-BE49-F238E27FC236}">
                <a16:creationId xmlns:a16="http://schemas.microsoft.com/office/drawing/2014/main" id="{BDE5BAA3-2FE0-41A8-800E-7A3B4F34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0" y="4340782"/>
            <a:ext cx="1127789" cy="11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FA2C1F6-6192-41CE-8619-053A18775BD0}"/>
              </a:ext>
            </a:extLst>
          </p:cNvPr>
          <p:cNvSpPr txBox="1"/>
          <p:nvPr/>
        </p:nvSpPr>
        <p:spPr>
          <a:xfrm>
            <a:off x="317238" y="3886750"/>
            <a:ext cx="112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2022-24</a:t>
            </a:r>
          </a:p>
        </p:txBody>
      </p:sp>
    </p:spTree>
    <p:extLst>
      <p:ext uri="{BB962C8B-B14F-4D97-AF65-F5344CB8AC3E}">
        <p14:creationId xmlns:p14="http://schemas.microsoft.com/office/powerpoint/2010/main" val="419531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A6B47-7950-4B5E-871B-CA9FCB39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nstantia" panose="02030602050306030303" pitchFamily="18" charset="0"/>
              </a:rPr>
              <a:t>Что регламентирует организацию ДОД?</a:t>
            </a:r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id="{37381B61-0726-4159-BB0C-470D0A730797}"/>
              </a:ext>
            </a:extLst>
          </p:cNvPr>
          <p:cNvSpPr/>
          <p:nvPr/>
        </p:nvSpPr>
        <p:spPr>
          <a:xfrm>
            <a:off x="566530" y="1690689"/>
            <a:ext cx="3329609" cy="39547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/>
              <a:t>Федеральный закон </a:t>
            </a:r>
            <a:br>
              <a:rPr lang="ru-RU" sz="2000" b="1" i="0" dirty="0"/>
            </a:br>
            <a:r>
              <a:rPr lang="ru-RU" sz="2000" b="1" i="0" dirty="0"/>
              <a:t>"Об образовании </a:t>
            </a:r>
            <a:br>
              <a:rPr lang="ru-RU" sz="2000" b="1" i="0" dirty="0"/>
            </a:br>
            <a:r>
              <a:rPr lang="ru-RU" sz="2000" b="1" i="0" dirty="0"/>
              <a:t>в Российской Федерации" </a:t>
            </a:r>
            <a:br>
              <a:rPr lang="ru-RU" sz="2000" b="1" i="0" dirty="0"/>
            </a:br>
            <a:r>
              <a:rPr lang="ru-RU" sz="2000" b="1" i="0" dirty="0"/>
              <a:t>от 29.12.2012 N 273-ФЗ</a:t>
            </a:r>
            <a:endParaRPr lang="ru-RU" sz="2000" dirty="0"/>
          </a:p>
        </p:txBody>
      </p:sp>
      <p:sp>
        <p:nvSpPr>
          <p:cNvPr id="14" name="Прямоугольник: загнутый угол 13">
            <a:extLst>
              <a:ext uri="{FF2B5EF4-FFF2-40B4-BE49-F238E27FC236}">
                <a16:creationId xmlns:a16="http://schemas.microsoft.com/office/drawing/2014/main" id="{6F150F70-1154-4293-BC0F-C89729FD5A13}"/>
              </a:ext>
            </a:extLst>
          </p:cNvPr>
          <p:cNvSpPr/>
          <p:nvPr/>
        </p:nvSpPr>
        <p:spPr>
          <a:xfrm>
            <a:off x="4403042" y="1690688"/>
            <a:ext cx="3253392" cy="39547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/>
              <a:t>Приказ Минтруда России </a:t>
            </a:r>
            <a:br>
              <a:rPr lang="ru-RU" sz="2000" b="1" i="0" dirty="0"/>
            </a:br>
            <a:r>
              <a:rPr lang="ru-RU" sz="2000" b="1" i="0" dirty="0"/>
              <a:t>от 22.09.2021 N 652н </a:t>
            </a:r>
            <a:br>
              <a:rPr lang="ru-RU" sz="2000" b="1" i="0" dirty="0"/>
            </a:br>
            <a:r>
              <a:rPr lang="ru-RU" sz="2000" b="1" i="0" dirty="0"/>
              <a:t>"Об утверждении профессионального стандарта </a:t>
            </a:r>
            <a:br>
              <a:rPr lang="ru-RU" sz="2000" b="1" i="0" dirty="0"/>
            </a:br>
            <a:r>
              <a:rPr lang="ru-RU" sz="2000" b="1" i="0" dirty="0"/>
              <a:t>"Педагог дополнительного образования детей </a:t>
            </a:r>
            <a:br>
              <a:rPr lang="ru-RU" sz="2000" b="1" i="0" dirty="0"/>
            </a:br>
            <a:r>
              <a:rPr lang="ru-RU" sz="2000" b="1" i="0" dirty="0"/>
              <a:t>и взрослых"</a:t>
            </a:r>
          </a:p>
        </p:txBody>
      </p:sp>
      <p:sp>
        <p:nvSpPr>
          <p:cNvPr id="15" name="Прямоугольник: загнутый угол 14">
            <a:extLst>
              <a:ext uri="{FF2B5EF4-FFF2-40B4-BE49-F238E27FC236}">
                <a16:creationId xmlns:a16="http://schemas.microsoft.com/office/drawing/2014/main" id="{129CD86E-9F40-48B2-B424-ECD6F898C2D6}"/>
              </a:ext>
            </a:extLst>
          </p:cNvPr>
          <p:cNvSpPr/>
          <p:nvPr/>
        </p:nvSpPr>
        <p:spPr>
          <a:xfrm>
            <a:off x="8090453" y="1710564"/>
            <a:ext cx="3253392" cy="39547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/>
              <a:t>Приказ Минпросвещения России от 27.07.2022 N 629 "Об утверждении Порядка организации и осуществления образовательной деятельности </a:t>
            </a:r>
            <a:br>
              <a:rPr lang="ru-RU" sz="2000" b="1" i="0" dirty="0"/>
            </a:br>
            <a:r>
              <a:rPr lang="ru-RU" sz="2000" b="1" i="0" dirty="0"/>
              <a:t>по дополнительным общеобразовательным программам"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26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C1610-540D-429A-94C4-301139D0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-161645"/>
            <a:ext cx="1121133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Что помогает планировать деятельность образовательной организации и ставить четкие цели?</a:t>
            </a:r>
          </a:p>
        </p:txBody>
      </p:sp>
      <p:sp>
        <p:nvSpPr>
          <p:cNvPr id="5" name="Прямоугольник: загнутый угол 4">
            <a:extLst>
              <a:ext uri="{FF2B5EF4-FFF2-40B4-BE49-F238E27FC236}">
                <a16:creationId xmlns:a16="http://schemas.microsoft.com/office/drawing/2014/main" id="{7CD1A910-7099-4EBE-8880-3E7F5DDD0923}"/>
              </a:ext>
            </a:extLst>
          </p:cNvPr>
          <p:cNvSpPr/>
          <p:nvPr/>
        </p:nvSpPr>
        <p:spPr>
          <a:xfrm>
            <a:off x="367748" y="1331746"/>
            <a:ext cx="3588026" cy="484521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Постановление Главного государственного санитарного врача РФ от 28.09.2020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 (вместе с "СП 2.4.3648-20. Санитарные правила...") (Зарегистрировано в Минюсте России 18.12.2020 N 61573)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C46043E1-4460-4325-8B22-E219294C8982}"/>
              </a:ext>
            </a:extLst>
          </p:cNvPr>
          <p:cNvSpPr/>
          <p:nvPr/>
        </p:nvSpPr>
        <p:spPr>
          <a:xfrm>
            <a:off x="4207560" y="1331747"/>
            <a:ext cx="3611216" cy="484521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/>
          </a:p>
          <a:p>
            <a:pPr algn="ctr"/>
            <a:endParaRPr lang="ru-RU" sz="1500" b="1" dirty="0"/>
          </a:p>
          <a:p>
            <a:pPr algn="ctr"/>
            <a:r>
              <a:rPr lang="ru-RU" sz="1500" b="1" dirty="0"/>
              <a:t>Постановление Главного &lt;Письмо&gt; Минобрнауки России от 29.03.2016 N ВК-641/09 "О направлении методических рекомендаций" (вместе с "&lt;Письмо&gt; Минобрнауки России от 29.03.2016 N ВК-641/09 "О направлении методических рекомендаций" (вместе с "Методическими рекомендациями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потребностей")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A2BAD343-7186-4FFA-B0BB-2D51814FE60F}"/>
              </a:ext>
            </a:extLst>
          </p:cNvPr>
          <p:cNvSpPr/>
          <p:nvPr/>
        </p:nvSpPr>
        <p:spPr>
          <a:xfrm>
            <a:off x="8090452" y="1351722"/>
            <a:ext cx="3611217" cy="48252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Распоряжение </a:t>
            </a:r>
            <a:br>
              <a:rPr lang="ru-RU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Правительства РФ </a:t>
            </a:r>
            <a:br>
              <a:rPr lang="ru-RU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 31.03.2022 N 678-р </a:t>
            </a:r>
            <a:br>
              <a:rPr lang="ru-RU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 утверждении Концепции развития дополнительного образования детей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44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95AC88D-81B0-4E64-95EF-D8764AEBCE9C}"/>
              </a:ext>
            </a:extLst>
          </p:cNvPr>
          <p:cNvSpPr/>
          <p:nvPr/>
        </p:nvSpPr>
        <p:spPr>
          <a:xfrm>
            <a:off x="421508" y="3833095"/>
            <a:ext cx="3804879" cy="2642463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E0D6EF-609A-4420-AA4A-9BF8DA27A257}"/>
              </a:ext>
            </a:extLst>
          </p:cNvPr>
          <p:cNvSpPr/>
          <p:nvPr/>
        </p:nvSpPr>
        <p:spPr>
          <a:xfrm>
            <a:off x="4328208" y="3830880"/>
            <a:ext cx="5060409" cy="2642462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4F32EF-C496-44CB-AE80-AC001E2357A7}"/>
              </a:ext>
            </a:extLst>
          </p:cNvPr>
          <p:cNvSpPr/>
          <p:nvPr/>
        </p:nvSpPr>
        <p:spPr>
          <a:xfrm>
            <a:off x="421508" y="1195125"/>
            <a:ext cx="3804879" cy="2530136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круглая скобка 5">
            <a:extLst>
              <a:ext uri="{FF2B5EF4-FFF2-40B4-BE49-F238E27FC236}">
                <a16:creationId xmlns:a16="http://schemas.microsoft.com/office/drawing/2014/main" id="{0DB6CA92-2DDA-4EE0-A9C7-0C9A19EE72CE}"/>
              </a:ext>
            </a:extLst>
          </p:cNvPr>
          <p:cNvSpPr/>
          <p:nvPr/>
        </p:nvSpPr>
        <p:spPr>
          <a:xfrm rot="10800000">
            <a:off x="3706630" y="2862344"/>
            <a:ext cx="346229" cy="748371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D8CDB-A4BE-407A-B91A-0B972C169BA0}"/>
              </a:ext>
            </a:extLst>
          </p:cNvPr>
          <p:cNvSpPr txBox="1"/>
          <p:nvPr/>
        </p:nvSpPr>
        <p:spPr>
          <a:xfrm>
            <a:off x="4739512" y="2922281"/>
            <a:ext cx="169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МЕХАНИЗМЫ</a:t>
            </a:r>
            <a:br>
              <a:rPr lang="ru-RU" dirty="0"/>
            </a:br>
            <a:r>
              <a:rPr lang="ru-RU" dirty="0"/>
              <a:t>ИНСТРУМЕНТЫ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5EB6C-3E87-4809-8C47-AB6E86FA798C}"/>
              </a:ext>
            </a:extLst>
          </p:cNvPr>
          <p:cNvSpPr txBox="1"/>
          <p:nvPr/>
        </p:nvSpPr>
        <p:spPr>
          <a:xfrm>
            <a:off x="4811209" y="4024939"/>
            <a:ext cx="147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РЕЗУЛЬТАТЫ</a:t>
            </a:r>
            <a:br>
              <a:rPr lang="ru-RU" dirty="0"/>
            </a:br>
            <a:r>
              <a:rPr lang="ru-RU" dirty="0"/>
              <a:t>ПОКАЗАТЕЛИ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0ECBF-7CF3-41D2-A1CE-1E44BEAE6266}"/>
              </a:ext>
            </a:extLst>
          </p:cNvPr>
          <p:cNvSpPr txBox="1"/>
          <p:nvPr/>
        </p:nvSpPr>
        <p:spPr>
          <a:xfrm>
            <a:off x="2492471" y="2947698"/>
            <a:ext cx="130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КЛЮЧЕВЫЕ</a:t>
            </a:r>
            <a:br>
              <a:rPr lang="ru-RU" dirty="0"/>
            </a:br>
            <a:r>
              <a:rPr lang="ru-RU" dirty="0"/>
              <a:t>СОБЫТИЯ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252DD4-AC35-41C4-8430-722644C35EDC}"/>
              </a:ext>
            </a:extLst>
          </p:cNvPr>
          <p:cNvSpPr txBox="1"/>
          <p:nvPr/>
        </p:nvSpPr>
        <p:spPr>
          <a:xfrm>
            <a:off x="1571561" y="4054560"/>
            <a:ext cx="2415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ПРОФЕССИОНАЛЬНОЕ </a:t>
            </a:r>
            <a:br>
              <a:rPr lang="ru-RU" dirty="0"/>
            </a:br>
            <a:r>
              <a:rPr lang="ru-RU" dirty="0"/>
              <a:t>СООБЩЕСТВО</a:t>
            </a:r>
          </a:p>
        </p:txBody>
      </p:sp>
      <p:sp>
        <p:nvSpPr>
          <p:cNvPr id="21" name="Левая круглая скобка 20">
            <a:extLst>
              <a:ext uri="{FF2B5EF4-FFF2-40B4-BE49-F238E27FC236}">
                <a16:creationId xmlns:a16="http://schemas.microsoft.com/office/drawing/2014/main" id="{57EDCA3D-B1A3-49C5-B806-B45F24B43CB1}"/>
              </a:ext>
            </a:extLst>
          </p:cNvPr>
          <p:cNvSpPr/>
          <p:nvPr/>
        </p:nvSpPr>
        <p:spPr>
          <a:xfrm>
            <a:off x="2262851" y="2886049"/>
            <a:ext cx="346229" cy="720853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круглая скобка 21">
            <a:extLst>
              <a:ext uri="{FF2B5EF4-FFF2-40B4-BE49-F238E27FC236}">
                <a16:creationId xmlns:a16="http://schemas.microsoft.com/office/drawing/2014/main" id="{D7B1D97D-BC93-4353-9CC0-E7691AB9781C}"/>
              </a:ext>
            </a:extLst>
          </p:cNvPr>
          <p:cNvSpPr/>
          <p:nvPr/>
        </p:nvSpPr>
        <p:spPr>
          <a:xfrm rot="10800000">
            <a:off x="3706630" y="3964942"/>
            <a:ext cx="346229" cy="748371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>
            <a:extLst>
              <a:ext uri="{FF2B5EF4-FFF2-40B4-BE49-F238E27FC236}">
                <a16:creationId xmlns:a16="http://schemas.microsoft.com/office/drawing/2014/main" id="{F20BEA98-1DF0-4CEC-B64B-62C9C33158A2}"/>
              </a:ext>
            </a:extLst>
          </p:cNvPr>
          <p:cNvSpPr/>
          <p:nvPr/>
        </p:nvSpPr>
        <p:spPr>
          <a:xfrm>
            <a:off x="1505252" y="3992460"/>
            <a:ext cx="346229" cy="720853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>
            <a:extLst>
              <a:ext uri="{FF2B5EF4-FFF2-40B4-BE49-F238E27FC236}">
                <a16:creationId xmlns:a16="http://schemas.microsoft.com/office/drawing/2014/main" id="{D5E24028-A0AD-44A4-A7A4-0FFE31F917D1}"/>
              </a:ext>
            </a:extLst>
          </p:cNvPr>
          <p:cNvSpPr/>
          <p:nvPr/>
        </p:nvSpPr>
        <p:spPr>
          <a:xfrm rot="10800000">
            <a:off x="6199907" y="3964942"/>
            <a:ext cx="346229" cy="748371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круглая скобка 24">
            <a:extLst>
              <a:ext uri="{FF2B5EF4-FFF2-40B4-BE49-F238E27FC236}">
                <a16:creationId xmlns:a16="http://schemas.microsoft.com/office/drawing/2014/main" id="{78C8D00C-64D3-47AF-8AF6-0F4100B48409}"/>
              </a:ext>
            </a:extLst>
          </p:cNvPr>
          <p:cNvSpPr/>
          <p:nvPr/>
        </p:nvSpPr>
        <p:spPr>
          <a:xfrm>
            <a:off x="4533045" y="3977051"/>
            <a:ext cx="346229" cy="720853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круглая скобка 25">
            <a:extLst>
              <a:ext uri="{FF2B5EF4-FFF2-40B4-BE49-F238E27FC236}">
                <a16:creationId xmlns:a16="http://schemas.microsoft.com/office/drawing/2014/main" id="{6E39F144-C807-4272-BA15-BD652AC32BEA}"/>
              </a:ext>
            </a:extLst>
          </p:cNvPr>
          <p:cNvSpPr/>
          <p:nvPr/>
        </p:nvSpPr>
        <p:spPr>
          <a:xfrm rot="10800000">
            <a:off x="6193629" y="2896677"/>
            <a:ext cx="346229" cy="748371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круглая скобка 26">
            <a:extLst>
              <a:ext uri="{FF2B5EF4-FFF2-40B4-BE49-F238E27FC236}">
                <a16:creationId xmlns:a16="http://schemas.microsoft.com/office/drawing/2014/main" id="{C67482B5-9D96-4C49-8583-BE8770F6FAD3}"/>
              </a:ext>
            </a:extLst>
          </p:cNvPr>
          <p:cNvSpPr/>
          <p:nvPr/>
        </p:nvSpPr>
        <p:spPr>
          <a:xfrm>
            <a:off x="4568556" y="2885021"/>
            <a:ext cx="346229" cy="720853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AF91F6-9D57-4ADD-8E6D-A5CC19953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5321" r="13083" b="17348"/>
          <a:stretch/>
        </p:blipFill>
        <p:spPr>
          <a:xfrm>
            <a:off x="1742273" y="5609869"/>
            <a:ext cx="1414251" cy="756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CA31C82-E0DC-419F-A607-B864571B5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75" y="4769853"/>
            <a:ext cx="828188" cy="72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3E20B40-F164-40DD-A1D2-B7D3E2118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5" y="5629805"/>
            <a:ext cx="648000" cy="64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5E1CA7-733A-4F7F-BAA8-A0293EF3C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7383" y="5609869"/>
            <a:ext cx="673500" cy="673500"/>
          </a:xfrm>
          <a:prstGeom prst="rect">
            <a:avLst/>
          </a:prstGeom>
          <a:effectLst>
            <a:glow rad="127000">
              <a:schemeClr val="accent1">
                <a:alpha val="13000"/>
              </a:schemeClr>
            </a:glow>
            <a:softEdge rad="0"/>
          </a:effectLst>
        </p:spPr>
      </p:pic>
      <p:pic>
        <p:nvPicPr>
          <p:cNvPr id="33" name="Picture 2" descr="https://mir-s3-cdn-cf.behance.net/projects/max_808/eeb0dd80389831.Y3JvcCwzMTk0LDI0OTgsODc3LDU4NQ.png">
            <a:extLst>
              <a:ext uri="{FF2B5EF4-FFF2-40B4-BE49-F238E27FC236}">
                <a16:creationId xmlns:a16="http://schemas.microsoft.com/office/drawing/2014/main" id="{F516186D-B118-4694-83E9-036D7EB97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8534" r="22535" b="27904"/>
          <a:stretch/>
        </p:blipFill>
        <p:spPr bwMode="auto">
          <a:xfrm>
            <a:off x="3141563" y="4780180"/>
            <a:ext cx="9020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F0221D6-0494-41D9-9403-676A98BAC469}"/>
              </a:ext>
            </a:extLst>
          </p:cNvPr>
          <p:cNvSpPr/>
          <p:nvPr/>
        </p:nvSpPr>
        <p:spPr>
          <a:xfrm>
            <a:off x="4328208" y="1195125"/>
            <a:ext cx="5060409" cy="2530136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2C5DAA-DEB7-48DF-A39B-E8728C4588FE}"/>
              </a:ext>
            </a:extLst>
          </p:cNvPr>
          <p:cNvSpPr txBox="1"/>
          <p:nvPr/>
        </p:nvSpPr>
        <p:spPr>
          <a:xfrm>
            <a:off x="421508" y="447491"/>
            <a:ext cx="8958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ЦЕЛЕВАЯ МОДЕЛЬ РЕГИОНАЛЬНОЙ СИСТЕМЫ ДОПОЛНИТЕЛЬНОГО ОБРАЗОВАНИЯ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9A0CAFE-82CF-44D6-B22D-D84E964EC5DC}"/>
              </a:ext>
            </a:extLst>
          </p:cNvPr>
          <p:cNvSpPr/>
          <p:nvPr/>
        </p:nvSpPr>
        <p:spPr>
          <a:xfrm>
            <a:off x="9516759" y="292231"/>
            <a:ext cx="2459217" cy="6181111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B7B693-A5BE-440E-B97F-3E3D58D7CE76}"/>
              </a:ext>
            </a:extLst>
          </p:cNvPr>
          <p:cNvSpPr txBox="1"/>
          <p:nvPr/>
        </p:nvSpPr>
        <p:spPr>
          <a:xfrm>
            <a:off x="10122223" y="467453"/>
            <a:ext cx="124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РЕСУРС ДО</a:t>
            </a:r>
          </a:p>
        </p:txBody>
      </p:sp>
      <p:sp>
        <p:nvSpPr>
          <p:cNvPr id="38" name="Левая круглая скобка 37">
            <a:extLst>
              <a:ext uri="{FF2B5EF4-FFF2-40B4-BE49-F238E27FC236}">
                <a16:creationId xmlns:a16="http://schemas.microsoft.com/office/drawing/2014/main" id="{DBBEC3C2-A4F0-4E94-99B3-C2C630C56E3B}"/>
              </a:ext>
            </a:extLst>
          </p:cNvPr>
          <p:cNvSpPr/>
          <p:nvPr/>
        </p:nvSpPr>
        <p:spPr>
          <a:xfrm rot="10800000">
            <a:off x="11498656" y="467453"/>
            <a:ext cx="346229" cy="369331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круглая скобка 38">
            <a:extLst>
              <a:ext uri="{FF2B5EF4-FFF2-40B4-BE49-F238E27FC236}">
                <a16:creationId xmlns:a16="http://schemas.microsoft.com/office/drawing/2014/main" id="{3C817E93-01A2-47D7-97ED-9BE88578F2EF}"/>
              </a:ext>
            </a:extLst>
          </p:cNvPr>
          <p:cNvSpPr/>
          <p:nvPr/>
        </p:nvSpPr>
        <p:spPr>
          <a:xfrm>
            <a:off x="9644903" y="467453"/>
            <a:ext cx="346229" cy="369331"/>
          </a:xfrm>
          <a:prstGeom prst="leftBracket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Picture 2">
            <a:extLst>
              <a:ext uri="{FF2B5EF4-FFF2-40B4-BE49-F238E27FC236}">
                <a16:creationId xmlns:a16="http://schemas.microsoft.com/office/drawing/2014/main" id="{08D07D39-229C-4E88-BEF1-70A2D2F82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2228" y="960703"/>
            <a:ext cx="985101" cy="559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A985347-3141-44C8-A40A-197D3AE463E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0" y="4754584"/>
            <a:ext cx="1512854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847DC-F3E5-42EC-9D9D-F7EF62349401}"/>
              </a:ext>
            </a:extLst>
          </p:cNvPr>
          <p:cNvSpPr txBox="1"/>
          <p:nvPr/>
        </p:nvSpPr>
        <p:spPr>
          <a:xfrm>
            <a:off x="9548580" y="1538448"/>
            <a:ext cx="2435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МУНИЦИПАЛЬНЫЕ УЧРЕЖДЕНИЯ ДО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461B41-98B7-49E6-B67C-0114AC1642CC}"/>
              </a:ext>
            </a:extLst>
          </p:cNvPr>
          <p:cNvSpPr txBox="1"/>
          <p:nvPr/>
        </p:nvSpPr>
        <p:spPr>
          <a:xfrm>
            <a:off x="9565259" y="2376191"/>
            <a:ext cx="234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МУНИЦИПАЛЬНЫЕ Д/С, ШКОЛЫ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C67ACA-82C5-466B-85A1-3906BDCD971D}"/>
              </a:ext>
            </a:extLst>
          </p:cNvPr>
          <p:cNvSpPr txBox="1"/>
          <p:nvPr/>
        </p:nvSpPr>
        <p:spPr>
          <a:xfrm>
            <a:off x="9986876" y="3160400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УЧРЕЖДЕНИЯ СПО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D15D3-1134-44B7-BAA7-FB19B8F19D24}"/>
              </a:ext>
            </a:extLst>
          </p:cNvPr>
          <p:cNvSpPr txBox="1"/>
          <p:nvPr/>
        </p:nvSpPr>
        <p:spPr>
          <a:xfrm>
            <a:off x="11233084" y="2610033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2022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B4B825-3040-4F40-B5E1-C8654DDB7F14}"/>
              </a:ext>
            </a:extLst>
          </p:cNvPr>
          <p:cNvSpPr txBox="1"/>
          <p:nvPr/>
        </p:nvSpPr>
        <p:spPr>
          <a:xfrm>
            <a:off x="9836708" y="4043624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ОРГАНИЗАЦИИ ОТДЫХА</a:t>
            </a:r>
          </a:p>
        </p:txBody>
      </p:sp>
      <p:pic>
        <p:nvPicPr>
          <p:cNvPr id="53" name="Picture 2" descr="Picture 2">
            <a:extLst>
              <a:ext uri="{FF2B5EF4-FFF2-40B4-BE49-F238E27FC236}">
                <a16:creationId xmlns:a16="http://schemas.microsoft.com/office/drawing/2014/main" id="{98DB8132-729D-40AE-9DEC-2E9E9040C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8834" y="1764659"/>
            <a:ext cx="985101" cy="559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>
            <a:extLst>
              <a:ext uri="{FF2B5EF4-FFF2-40B4-BE49-F238E27FC236}">
                <a16:creationId xmlns:a16="http://schemas.microsoft.com/office/drawing/2014/main" id="{3703C010-CFC1-45B7-BB58-0A3FC02F154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4197" y="2577215"/>
            <a:ext cx="985101" cy="559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icture 2" descr="Picture 2">
            <a:extLst>
              <a:ext uri="{FF2B5EF4-FFF2-40B4-BE49-F238E27FC236}">
                <a16:creationId xmlns:a16="http://schemas.microsoft.com/office/drawing/2014/main" id="{B8A447AE-D8D3-4B8A-B20B-0A3605A001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197" y="3415720"/>
            <a:ext cx="985101" cy="55954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81AFEB4-2BA1-42D9-BAF6-B53FB904DFDA}"/>
              </a:ext>
            </a:extLst>
          </p:cNvPr>
          <p:cNvSpPr txBox="1"/>
          <p:nvPr/>
        </p:nvSpPr>
        <p:spPr>
          <a:xfrm>
            <a:off x="11252676" y="3363115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202</a:t>
            </a: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CA1089-E80A-4493-B533-B879E6968117}"/>
              </a:ext>
            </a:extLst>
          </p:cNvPr>
          <p:cNvSpPr txBox="1"/>
          <p:nvPr/>
        </p:nvSpPr>
        <p:spPr>
          <a:xfrm>
            <a:off x="9786808" y="4857887"/>
            <a:ext cx="184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УЧРЕЖДЕНИЯ </a:t>
            </a:r>
            <a:br>
              <a:rPr lang="ru-RU" sz="1200" dirty="0"/>
            </a:br>
            <a:r>
              <a:rPr lang="ru-RU" sz="1200" dirty="0"/>
              <a:t>ВЫСШЕГО ОБРАЗОВАНИЯ</a:t>
            </a:r>
          </a:p>
        </p:txBody>
      </p:sp>
      <p:pic>
        <p:nvPicPr>
          <p:cNvPr id="58" name="Picture 2" descr="Picture 2">
            <a:extLst>
              <a:ext uri="{FF2B5EF4-FFF2-40B4-BE49-F238E27FC236}">
                <a16:creationId xmlns:a16="http://schemas.microsoft.com/office/drawing/2014/main" id="{F64A9142-D7F2-4351-A331-FFF03F19FF1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15685" y="4255278"/>
            <a:ext cx="985101" cy="55954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83165E0-4C44-480F-BCC6-941C7F5A319D}"/>
              </a:ext>
            </a:extLst>
          </p:cNvPr>
          <p:cNvSpPr txBox="1"/>
          <p:nvPr/>
        </p:nvSpPr>
        <p:spPr>
          <a:xfrm>
            <a:off x="11413748" y="45281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СЗ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52B6BB-4785-4C0B-A693-AC269EBB4A09}"/>
              </a:ext>
            </a:extLst>
          </p:cNvPr>
          <p:cNvSpPr txBox="1"/>
          <p:nvPr/>
        </p:nvSpPr>
        <p:spPr>
          <a:xfrm>
            <a:off x="9874850" y="5950303"/>
            <a:ext cx="1672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НЕГОСУДАРТСВЕННЫЕ </a:t>
            </a:r>
            <a:br>
              <a:rPr lang="ru-RU" sz="1200" dirty="0"/>
            </a:br>
            <a:r>
              <a:rPr lang="ru-RU" sz="1200" dirty="0"/>
              <a:t>ОРГАНИЗАЦИИ</a:t>
            </a:r>
          </a:p>
        </p:txBody>
      </p:sp>
      <p:pic>
        <p:nvPicPr>
          <p:cNvPr id="61" name="Picture 2" descr="Picture 2">
            <a:extLst>
              <a:ext uri="{FF2B5EF4-FFF2-40B4-BE49-F238E27FC236}">
                <a16:creationId xmlns:a16="http://schemas.microsoft.com/office/drawing/2014/main" id="{42CD5907-6A10-47DD-811E-88F0B1CB919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15685" y="5347694"/>
            <a:ext cx="985101" cy="55954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BC56805-D0A0-4187-AD73-0B26DAD2A2AD}"/>
              </a:ext>
            </a:extLst>
          </p:cNvPr>
          <p:cNvSpPr txBox="1"/>
          <p:nvPr/>
        </p:nvSpPr>
        <p:spPr>
          <a:xfrm>
            <a:off x="11463219" y="560050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СЗ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507FAC4-D2E3-48EA-9D9F-3A213D0BD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297" t="13756" r="57895" b="63615"/>
          <a:stretch/>
        </p:blipFill>
        <p:spPr>
          <a:xfrm>
            <a:off x="590391" y="1333635"/>
            <a:ext cx="1261090" cy="595796"/>
          </a:xfrm>
          <a:prstGeom prst="rect">
            <a:avLst/>
          </a:prstGeom>
        </p:spPr>
      </p:pic>
      <p:pic>
        <p:nvPicPr>
          <p:cNvPr id="64" name="Picture 2" descr="https://sun6-21.userapi.com/s/v1/ig2/JvO039chkMTH0xcAHSxDSIEg0fQsl5Y2A8a22kOIDG8zf2C25BafLIOM-aUYbrbRXnZ1jMpF0rhbGG2znlY3JXIL.jpg?size=801x802&amp;quality=95&amp;crop=51,45,801,802&amp;ava=1">
            <a:extLst>
              <a:ext uri="{FF2B5EF4-FFF2-40B4-BE49-F238E27FC236}">
                <a16:creationId xmlns:a16="http://schemas.microsoft.com/office/drawing/2014/main" id="{5BAC5086-D52B-428F-A476-49FB3AEA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090" y="2601109"/>
            <a:ext cx="737105" cy="7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A4A1D-CCEE-4F58-A89E-030A886D994D}"/>
              </a:ext>
            </a:extLst>
          </p:cNvPr>
          <p:cNvSpPr txBox="1"/>
          <p:nvPr/>
        </p:nvSpPr>
        <p:spPr>
          <a:xfrm>
            <a:off x="492964" y="3328875"/>
            <a:ext cx="1047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Конкурс ДОП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55622D-3B1E-492C-AE3A-99823C063048}"/>
              </a:ext>
            </a:extLst>
          </p:cNvPr>
          <p:cNvSpPr/>
          <p:nvPr/>
        </p:nvSpPr>
        <p:spPr>
          <a:xfrm>
            <a:off x="2193000" y="1280586"/>
            <a:ext cx="1913068" cy="1503423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EDA17D-CB87-4459-89F6-1B84F1149C6B}"/>
              </a:ext>
            </a:extLst>
          </p:cNvPr>
          <p:cNvSpPr txBox="1"/>
          <p:nvPr/>
        </p:nvSpPr>
        <p:spPr>
          <a:xfrm>
            <a:off x="1284411" y="2569507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NEW 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202</a:t>
            </a:r>
            <a:r>
              <a:rPr lang="ru-RU" sz="1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3" name="Picture 4" descr="https://avatars.mds.yandex.net/i?id=cfc6a4533141e89d9f71c061229ac21ca9a94cc2-9095316-images-thumbs&amp;n=13">
            <a:extLst>
              <a:ext uri="{FF2B5EF4-FFF2-40B4-BE49-F238E27FC236}">
                <a16:creationId xmlns:a16="http://schemas.microsoft.com/office/drawing/2014/main" id="{B63A94B3-5632-4871-A96F-CEA56AA7D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478" b="82871" l="27014" r="71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7054" r="22935" b="8705"/>
          <a:stretch/>
        </p:blipFill>
        <p:spPr bwMode="auto">
          <a:xfrm>
            <a:off x="2267746" y="1222521"/>
            <a:ext cx="954266" cy="9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89E7D0F-39E1-43BF-B889-E603F6CA8B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76" y="2720559"/>
            <a:ext cx="2067909" cy="864268"/>
          </a:xfrm>
          <a:prstGeom prst="rect">
            <a:avLst/>
          </a:prstGeom>
        </p:spPr>
      </p:pic>
      <p:pic>
        <p:nvPicPr>
          <p:cNvPr id="67" name="Picture 2" descr="https://starscenter.ru/wp-content/uploads/2022/11/serdce-2022-1000x452.png">
            <a:extLst>
              <a:ext uri="{FF2B5EF4-FFF2-40B4-BE49-F238E27FC236}">
                <a16:creationId xmlns:a16="http://schemas.microsoft.com/office/drawing/2014/main" id="{99CC2747-5CEF-4681-8227-8D948EB2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3" y="2037266"/>
            <a:ext cx="1047403" cy="5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B4643F6-9645-4F5B-9D38-134B4169AB31}"/>
              </a:ext>
            </a:extLst>
          </p:cNvPr>
          <p:cNvSpPr txBox="1"/>
          <p:nvPr/>
        </p:nvSpPr>
        <p:spPr>
          <a:xfrm>
            <a:off x="1665534" y="1998048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NEW 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202</a:t>
            </a:r>
            <a:r>
              <a:rPr lang="ru-RU" sz="1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26" name="Picture 2" descr="https://avatars.mds.yandex.net/get-socsnippets/5282703/2a0000018c7fd6998059e4d87eed4974c2d3/square_83">
            <a:extLst>
              <a:ext uri="{FF2B5EF4-FFF2-40B4-BE49-F238E27FC236}">
                <a16:creationId xmlns:a16="http://schemas.microsoft.com/office/drawing/2014/main" id="{FC055DFC-95C3-405C-88E7-DC2C7846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9" b="90361" l="2410" r="95181">
                        <a14:foregroundMark x1="25301" y1="18072" x2="62651" y2="81928"/>
                        <a14:foregroundMark x1="80723" y1="68675" x2="66265" y2="19277"/>
                        <a14:foregroundMark x1="87952" y1="55422" x2="89157" y2="50602"/>
                        <a14:foregroundMark x1="91566" y1="43373" x2="91566" y2="56627"/>
                        <a14:foregroundMark x1="20482" y1="34940" x2="81928" y2="32530"/>
                        <a14:foregroundMark x1="81928" y1="32530" x2="36145" y2="74699"/>
                        <a14:foregroundMark x1="36145" y1="74699" x2="12048" y2="60241"/>
                        <a14:foregroundMark x1="8434" y1="56627" x2="2410" y2="49398"/>
                        <a14:foregroundMark x1="42169" y1="89157" x2="56627" y2="83133"/>
                        <a14:foregroundMark x1="32530" y1="91566" x2="61446" y2="90361"/>
                        <a14:foregroundMark x1="95181" y1="61446" x2="93976" y2="42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98" y="1292443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9D990DC0-6281-4D3D-B860-E6236ED07B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6290" y="2124491"/>
            <a:ext cx="797241" cy="59606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7AD32DD7-77E9-404E-9D49-799A077362D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8761" t="25720" r="36045" b="61860"/>
          <a:stretch/>
        </p:blipFill>
        <p:spPr>
          <a:xfrm>
            <a:off x="5645479" y="1430198"/>
            <a:ext cx="727055" cy="977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3B538-B825-4F22-BB56-02D11CF99335}"/>
              </a:ext>
            </a:extLst>
          </p:cNvPr>
          <p:cNvSpPr txBox="1"/>
          <p:nvPr/>
        </p:nvSpPr>
        <p:spPr>
          <a:xfrm>
            <a:off x="5549071" y="2328943"/>
            <a:ext cx="97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Социальный </a:t>
            </a:r>
            <a:br>
              <a:rPr lang="ru-RU" sz="1100" dirty="0"/>
            </a:br>
            <a:r>
              <a:rPr lang="ru-RU" sz="1100" dirty="0"/>
              <a:t>заказ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B3B378A-BBC1-41C6-95FB-4235ADE4E28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21" b="45631" l="77031" r="81382">
                        <a14:foregroundMark x1="80677" y1="40185" x2="80677" y2="40185"/>
                        <a14:foregroundMark x1="80365" y1="39352" x2="80365" y2="39352"/>
                        <a14:foregroundMark x1="79323" y1="41389" x2="79323" y2="41389"/>
                        <a14:foregroundMark x1="79635" y1="43426" x2="79635" y2="43426"/>
                        <a14:foregroundMark x1="80000" y1="43704" x2="80000" y2="43704"/>
                        <a14:foregroundMark x1="80365" y1="43796" x2="80365" y2="43796"/>
                        <a14:foregroundMark x1="78958" y1="43611" x2="78958" y2="43611"/>
                        <a14:foregroundMark x1="78542" y1="43611" x2="78542" y2="43611"/>
                        <a14:foregroundMark x1="78229" y1="43889" x2="78229" y2="43889"/>
                        <a14:foregroundMark x1="77813" y1="44074" x2="77813" y2="44074"/>
                      </a14:backgroundRemoval>
                    </a14:imgEffect>
                  </a14:imgLayer>
                </a14:imgProps>
              </a:ext>
            </a:extLst>
          </a:blip>
          <a:srcRect l="76487" t="36507" r="18074" b="53355"/>
          <a:stretch/>
        </p:blipFill>
        <p:spPr>
          <a:xfrm>
            <a:off x="6373021" y="1455558"/>
            <a:ext cx="953421" cy="99959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FFD215B-0CBB-4409-A71E-413158FD22E4}"/>
              </a:ext>
            </a:extLst>
          </p:cNvPr>
          <p:cNvSpPr txBox="1"/>
          <p:nvPr/>
        </p:nvSpPr>
        <p:spPr>
          <a:xfrm>
            <a:off x="6418753" y="2449808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Мониторинг</a:t>
            </a:r>
          </a:p>
        </p:txBody>
      </p:sp>
      <p:pic>
        <p:nvPicPr>
          <p:cNvPr id="73" name="Picture 2" descr="Сайт МБОУ СОШ №16 ст. Георгиевской - Навигатор дополнительного образования">
            <a:extLst>
              <a:ext uri="{FF2B5EF4-FFF2-40B4-BE49-F238E27FC236}">
                <a16:creationId xmlns:a16="http://schemas.microsoft.com/office/drawing/2014/main" id="{733E580D-8947-4ADB-938D-230D27F43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80" y="1471332"/>
            <a:ext cx="899792" cy="8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760FF832-3B3D-43BC-A970-B957F6E0406F}"/>
              </a:ext>
            </a:extLst>
          </p:cNvPr>
          <p:cNvSpPr txBox="1"/>
          <p:nvPr/>
        </p:nvSpPr>
        <p:spPr>
          <a:xfrm>
            <a:off x="4439705" y="2256825"/>
            <a:ext cx="12747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Навигатор </a:t>
            </a:r>
            <a:br>
              <a:rPr lang="ru-RU" sz="1100" dirty="0"/>
            </a:br>
            <a:r>
              <a:rPr lang="ru-RU" sz="1100" dirty="0"/>
              <a:t>дополнительного </a:t>
            </a:r>
            <a:br>
              <a:rPr lang="ru-RU" sz="1100" dirty="0"/>
            </a:br>
            <a:r>
              <a:rPr lang="ru-RU" sz="1100" dirty="0"/>
              <a:t>образования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281CF1D-2206-4F8A-A681-137BB91A804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9167" b="59667" l="41167" r="91167">
                        <a14:foregroundMark x1="51000" y1="50667" x2="51000" y2="50667"/>
                        <a14:foregroundMark x1="57333" y1="51667" x2="57333" y2="51667"/>
                        <a14:foregroundMark x1="57500" y1="49667" x2="57500" y2="49667"/>
                        <a14:foregroundMark x1="81833" y1="53667" x2="81833" y2="53667"/>
                        <a14:foregroundMark x1="91333" y1="52167" x2="91333" y2="52167"/>
                        <a14:foregroundMark x1="44333" y1="45833" x2="44333" y2="45833"/>
                        <a14:foregroundMark x1="41167" y1="49500" x2="41167" y2="49500"/>
                        <a14:foregroundMark x1="51500" y1="45333" x2="51500" y2="45333"/>
                        <a14:foregroundMark x1="56833" y1="54667" x2="56833" y2="54667"/>
                        <a14:backgroundMark x1="57333" y1="54833" x2="57333" y2="54833"/>
                      </a14:backgroundRemoval>
                    </a14:imgEffect>
                  </a14:imgLayer>
                </a14:imgProps>
              </a:ext>
            </a:extLst>
          </a:blip>
          <a:srcRect l="38090" t="36839" r="37729" b="37690"/>
          <a:stretch/>
        </p:blipFill>
        <p:spPr>
          <a:xfrm>
            <a:off x="7199854" y="1546775"/>
            <a:ext cx="855371" cy="90104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9E1C84C-2AD4-4372-A77B-39F157CD390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9167" b="59667" l="41167" r="91167">
                        <a14:foregroundMark x1="51000" y1="50667" x2="51000" y2="50667"/>
                        <a14:foregroundMark x1="57333" y1="51667" x2="57333" y2="51667"/>
                        <a14:foregroundMark x1="57500" y1="49667" x2="57500" y2="49667"/>
                        <a14:foregroundMark x1="81833" y1="53667" x2="81833" y2="53667"/>
                        <a14:foregroundMark x1="91333" y1="52167" x2="91333" y2="52167"/>
                        <a14:foregroundMark x1="44333" y1="45833" x2="44333" y2="45833"/>
                        <a14:foregroundMark x1="41167" y1="49500" x2="41167" y2="49500"/>
                        <a14:foregroundMark x1="51500" y1="45333" x2="51500" y2="45333"/>
                        <a14:foregroundMark x1="56833" y1="54667" x2="56833" y2="54667"/>
                        <a14:backgroundMark x1="57333" y1="54833" x2="57333" y2="54833"/>
                      </a14:backgroundRemoval>
                    </a14:imgEffect>
                  </a14:imgLayer>
                </a14:imgProps>
              </a:ext>
            </a:extLst>
          </a:blip>
          <a:srcRect l="71229" t="36839" r="3191" b="37690"/>
          <a:stretch/>
        </p:blipFill>
        <p:spPr>
          <a:xfrm>
            <a:off x="7608172" y="1230848"/>
            <a:ext cx="763219" cy="76000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6425124-6036-44A2-8327-C32BFA2CC4C1}"/>
              </a:ext>
            </a:extLst>
          </p:cNvPr>
          <p:cNvSpPr txBox="1"/>
          <p:nvPr/>
        </p:nvSpPr>
        <p:spPr>
          <a:xfrm>
            <a:off x="7403919" y="2450897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Запрос</a:t>
            </a:r>
          </a:p>
        </p:txBody>
      </p:sp>
      <p:pic>
        <p:nvPicPr>
          <p:cNvPr id="78" name="Picture 4" descr="Новости -">
            <a:extLst>
              <a:ext uri="{FF2B5EF4-FFF2-40B4-BE49-F238E27FC236}">
                <a16:creationId xmlns:a16="http://schemas.microsoft.com/office/drawing/2014/main" id="{A3DF7D20-0BF5-4ADA-B649-2E3D2313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64" y="1619443"/>
            <a:ext cx="723806" cy="7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96F15ECA-0C82-48DB-B0A2-1C2B011E8165}"/>
              </a:ext>
            </a:extLst>
          </p:cNvPr>
          <p:cNvSpPr txBox="1"/>
          <p:nvPr/>
        </p:nvSpPr>
        <p:spPr>
          <a:xfrm>
            <a:off x="8266528" y="2337618"/>
            <a:ext cx="966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Ресурсное </a:t>
            </a:r>
            <a:br>
              <a:rPr lang="ru-RU" sz="1100" dirty="0"/>
            </a:br>
            <a:r>
              <a:rPr lang="ru-RU" sz="1100" dirty="0"/>
              <a:t>обеспечение</a:t>
            </a:r>
          </a:p>
        </p:txBody>
      </p:sp>
      <p:pic>
        <p:nvPicPr>
          <p:cNvPr id="80" name="Picture 8">
            <a:extLst>
              <a:ext uri="{FF2B5EF4-FFF2-40B4-BE49-F238E27FC236}">
                <a16:creationId xmlns:a16="http://schemas.microsoft.com/office/drawing/2014/main" id="{4CC6AA55-F103-4FB2-AE93-752D0C05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57" y="5017106"/>
            <a:ext cx="1127789" cy="11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3EC97-FFCB-4F95-846C-F830F9D7162C}"/>
              </a:ext>
            </a:extLst>
          </p:cNvPr>
          <p:cNvSpPr txBox="1"/>
          <p:nvPr/>
        </p:nvSpPr>
        <p:spPr>
          <a:xfrm>
            <a:off x="6451237" y="4830433"/>
            <a:ext cx="2503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Охват ДО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программ,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посещаемых ребенком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Наполняемость групп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программами и т.д.</a:t>
            </a:r>
          </a:p>
        </p:txBody>
      </p:sp>
    </p:spTree>
    <p:extLst>
      <p:ext uri="{BB962C8B-B14F-4D97-AF65-F5344CB8AC3E}">
        <p14:creationId xmlns:p14="http://schemas.microsoft.com/office/powerpoint/2010/main" val="267104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F6151-4D46-4D82-94F9-F130D656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4" y="365125"/>
            <a:ext cx="976022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nstantia" panose="02030602050306030303" pitchFamily="18" charset="0"/>
              </a:rPr>
              <a:t>Нормативная база дополнительного образования детей Красноярского края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922C878-39C2-41B2-AEDE-23B3763386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7" y="331099"/>
            <a:ext cx="1988345" cy="132556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03773B-4107-47BD-BC34-B13AF6206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59" y="4063017"/>
            <a:ext cx="2413124" cy="241312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CC08A05-D4E7-4BF0-BBA4-F72C2B4D3145}"/>
              </a:ext>
            </a:extLst>
          </p:cNvPr>
          <p:cNvSpPr txBox="1">
            <a:spLocks/>
          </p:cNvSpPr>
          <p:nvPr/>
        </p:nvSpPr>
        <p:spPr>
          <a:xfrm>
            <a:off x="4310741" y="4172607"/>
            <a:ext cx="4440149" cy="2209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2060"/>
                </a:solidFill>
                <a:latin typeface="+mn-lt"/>
              </a:rPr>
              <a:t>Сайт Регионального модельного центра дополнительного образования детей Красноярского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края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r>
              <a:rPr lang="ru-RU" sz="1800" b="1" dirty="0">
                <a:solidFill>
                  <a:srgbClr val="002060"/>
                </a:solidFill>
                <a:latin typeface="+mn-lt"/>
              </a:rPr>
              <a:t>1. </a:t>
            </a:r>
            <a:r>
              <a:rPr lang="ru-RU" sz="1800" b="1" dirty="0" err="1">
                <a:solidFill>
                  <a:srgbClr val="002060"/>
                </a:solidFill>
                <a:latin typeface="+mn-lt"/>
              </a:rPr>
              <a:t>КоДО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r>
              <a:rPr lang="ru-RU" sz="1800" b="1" dirty="0">
                <a:solidFill>
                  <a:srgbClr val="002060"/>
                </a:solidFill>
                <a:latin typeface="+mn-lt"/>
              </a:rPr>
              <a:t>2.НОК ДОП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r>
              <a:rPr lang="ru-RU" sz="1800" b="1" dirty="0">
                <a:solidFill>
                  <a:srgbClr val="002060"/>
                </a:solidFill>
                <a:latin typeface="+mn-lt"/>
              </a:rPr>
              <a:t>3. Нормативные документы.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r>
              <a:rPr lang="ru-RU" sz="1800" b="1" dirty="0">
                <a:solidFill>
                  <a:srgbClr val="002060"/>
                </a:solidFill>
                <a:latin typeface="+mn-lt"/>
              </a:rPr>
              <a:t>4. Вебинары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r>
              <a:rPr lang="ru-RU" sz="1800" b="1" dirty="0">
                <a:solidFill>
                  <a:srgbClr val="002060"/>
                </a:solidFill>
                <a:latin typeface="+mn-lt"/>
              </a:rPr>
              <a:t>5. Образцы документов: приказов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2D8BB0-FDEE-432F-B344-CB4B0C8C8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43" y="1867809"/>
            <a:ext cx="2317145" cy="231714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8E84EF5-7A77-4D04-A91A-18C803A3422B}"/>
              </a:ext>
            </a:extLst>
          </p:cNvPr>
          <p:cNvSpPr txBox="1">
            <a:spLocks/>
          </p:cNvSpPr>
          <p:nvPr/>
        </p:nvSpPr>
        <p:spPr>
          <a:xfrm>
            <a:off x="3172409" y="1966386"/>
            <a:ext cx="3526971" cy="210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 министерства образования Красноярского края: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Постановления.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Лицензирование.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3.Объявление конкурсов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D4A3DF-B9C9-4272-BFB3-2B010A603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98" y="1699150"/>
            <a:ext cx="2661202" cy="24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6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EC3ED-F2CA-49F8-A3C3-585C9DFF6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1" t="15451" r="825" b="6620"/>
          <a:stretch/>
        </p:blipFill>
        <p:spPr>
          <a:xfrm>
            <a:off x="0" y="23516"/>
            <a:ext cx="12272553" cy="68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6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05BF-A838-410D-911F-C0A9F125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436"/>
            <a:ext cx="10515600" cy="11930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Муниципальные НПА,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ведомственные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, </a:t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</a:b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локальные нормоправовые акты организаций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F00001C-7E45-47FC-80B5-31EEDFF7B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739"/>
            <a:ext cx="2433862" cy="243386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8D9196B-34A0-4D75-B10F-79B8E5AA1B35}"/>
              </a:ext>
            </a:extLst>
          </p:cNvPr>
          <p:cNvSpPr txBox="1">
            <a:spLocks/>
          </p:cNvSpPr>
          <p:nvPr/>
        </p:nvSpPr>
        <p:spPr>
          <a:xfrm>
            <a:off x="496963" y="3526966"/>
            <a:ext cx="3123316" cy="2426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Ссылка ВК-сообщество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«Дополнительное образование.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doc.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- примеры оформления документов, перечень обязательных документов для организации ДОД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4D16064-31F5-492A-9CBF-130C8F9002AD}"/>
              </a:ext>
            </a:extLst>
          </p:cNvPr>
          <p:cNvSpPr txBox="1">
            <a:spLocks/>
          </p:cNvSpPr>
          <p:nvPr/>
        </p:nvSpPr>
        <p:spPr>
          <a:xfrm>
            <a:off x="3620279" y="1035698"/>
            <a:ext cx="7670571" cy="545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Устав (положение об организации) – один из видов основной деятельности – дополнительное образование детей и взрослых.</a:t>
            </a:r>
          </a:p>
          <a:p>
            <a:pPr>
              <a:lnSpc>
                <a:spcPct val="100000"/>
              </a:lnSpc>
            </a:pP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Лицензия на дополнительное образование детей и взрослых.</a:t>
            </a: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Сайт организации с актуальной информацией для родителей и образцами заявлений, обращений и согласий. Телефон доверия.</a:t>
            </a:r>
          </a:p>
          <a:p>
            <a:pPr>
              <a:lnSpc>
                <a:spcPct val="100000"/>
              </a:lnSpc>
            </a:pP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Перечень дополнительных общеобразовательных программ,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большая часть которых прошедших экспертизу –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независимую оценку качества.</a:t>
            </a: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План развития образовательной организации.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Документы, регламентирующие оказание платных услуг.</a:t>
            </a: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Приказ об организации информационной безопасности.</a:t>
            </a: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Эффективные практики реализации ДОП.</a:t>
            </a: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95EA88-D724-4CDA-AFBC-94836939D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39" y="4363279"/>
            <a:ext cx="2660790" cy="22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5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B2BC5F-62E6-42FF-9C6A-1B2FD2C8699C}"/>
              </a:ext>
            </a:extLst>
          </p:cNvPr>
          <p:cNvSpPr txBox="1"/>
          <p:nvPr/>
        </p:nvSpPr>
        <p:spPr>
          <a:xfrm>
            <a:off x="1326726" y="406880"/>
            <a:ext cx="934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ЦЕЛЕВАЯ МОДЕЛЬ РЕГИОНАЛЬНОЙ СИСТЕМЫ ДОПОЛНИТЕЛЬНОГО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DDAF0-023B-4C36-B031-6799A9118BA8}"/>
              </a:ext>
            </a:extLst>
          </p:cNvPr>
          <p:cNvSpPr txBox="1"/>
          <p:nvPr/>
        </p:nvSpPr>
        <p:spPr>
          <a:xfrm>
            <a:off x="1503570" y="1074656"/>
            <a:ext cx="881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ИНСТРУМЕНТ: СОЦИАЛЬНЫЙ ЗАКАЗ (ПЕРСОНИФИЦИРОВАННОЕ ФИНАНСИРОВАНИЕ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B83F25-46CB-4BD6-846B-9283741C9D60}"/>
              </a:ext>
            </a:extLst>
          </p:cNvPr>
          <p:cNvSpPr/>
          <p:nvPr/>
        </p:nvSpPr>
        <p:spPr>
          <a:xfrm>
            <a:off x="4756251" y="4310235"/>
            <a:ext cx="1485193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ДОСТУПНОСТЬ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49E8F2-A855-4354-A2AF-AD727DDDFE7A}"/>
              </a:ext>
            </a:extLst>
          </p:cNvPr>
          <p:cNvSpPr/>
          <p:nvPr/>
        </p:nvSpPr>
        <p:spPr>
          <a:xfrm>
            <a:off x="1473022" y="4296592"/>
            <a:ext cx="1485193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ТЕРРИТОРИАЛЬНАЯ ДОСТУПНОСТЬ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2FF098-2F13-4D57-B7BE-9748054868E4}"/>
              </a:ext>
            </a:extLst>
          </p:cNvPr>
          <p:cNvSpPr/>
          <p:nvPr/>
        </p:nvSpPr>
        <p:spPr>
          <a:xfrm>
            <a:off x="3116947" y="4314114"/>
            <a:ext cx="1476468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ОТДЕЛЬНЫХ КАТЕГОРИЙ ДЕТЕЙ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2CB0F3-34D4-4805-9944-120CF680DF79}"/>
              </a:ext>
            </a:extLst>
          </p:cNvPr>
          <p:cNvSpPr/>
          <p:nvPr/>
        </p:nvSpPr>
        <p:spPr>
          <a:xfrm>
            <a:off x="1480419" y="5541303"/>
            <a:ext cx="1474924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ДОПОЛНИТЕЛЬНОГО ОБРАЗОВАНИЯ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775889-E43C-4D3E-B6E9-F1156CE7B326}"/>
              </a:ext>
            </a:extLst>
          </p:cNvPr>
          <p:cNvSpPr/>
          <p:nvPr/>
        </p:nvSpPr>
        <p:spPr>
          <a:xfrm>
            <a:off x="3117011" y="5541303"/>
            <a:ext cx="1474924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УРОВЕНЬ ПОГРУЖЕНИЯ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6BD82C-910B-43DD-85EE-17E457223ACA}"/>
              </a:ext>
            </a:extLst>
          </p:cNvPr>
          <p:cNvSpPr/>
          <p:nvPr/>
        </p:nvSpPr>
        <p:spPr>
          <a:xfrm>
            <a:off x="4746394" y="5523375"/>
            <a:ext cx="1474924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ФОРМА РЕАЛИЗАЦИИ ПРОГРАММЫ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FC4CD1-B682-4F8B-AFB4-CFC042981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2" r="2576" b="19855"/>
          <a:stretch/>
        </p:blipFill>
        <p:spPr>
          <a:xfrm>
            <a:off x="6523482" y="4246750"/>
            <a:ext cx="5328464" cy="20734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2C508C-7B3B-4637-A2C1-7D7F382D6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7" b="5723"/>
          <a:stretch/>
        </p:blipFill>
        <p:spPr>
          <a:xfrm>
            <a:off x="6524551" y="1817376"/>
            <a:ext cx="5327395" cy="2429374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AE178D-6BB4-401C-B36C-301256EA046B}"/>
              </a:ext>
            </a:extLst>
          </p:cNvPr>
          <p:cNvGrpSpPr/>
          <p:nvPr/>
        </p:nvGrpSpPr>
        <p:grpSpPr>
          <a:xfrm>
            <a:off x="852256" y="1503735"/>
            <a:ext cx="5455883" cy="2714499"/>
            <a:chOff x="551067" y="1169672"/>
            <a:chExt cx="11389935" cy="556333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85E1E96-DDD2-48A6-B2EF-B935084A7FDC}"/>
                </a:ext>
              </a:extLst>
            </p:cNvPr>
            <p:cNvSpPr/>
            <p:nvPr/>
          </p:nvSpPr>
          <p:spPr>
            <a:xfrm>
              <a:off x="4327987" y="1415827"/>
              <a:ext cx="5217685" cy="4088106"/>
            </a:xfrm>
            <a:prstGeom prst="ellipse">
              <a:avLst/>
            </a:prstGeom>
            <a:ln w="38100"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/>
            </a:p>
          </p:txBody>
        </p:sp>
        <p:pic>
          <p:nvPicPr>
            <p:cNvPr id="16" name="Рисунок 15" descr="Рисунок 3">
              <a:extLst>
                <a:ext uri="{FF2B5EF4-FFF2-40B4-BE49-F238E27FC236}">
                  <a16:creationId xmlns:a16="http://schemas.microsoft.com/office/drawing/2014/main" id="{F374D9BE-51F1-4166-94BB-5D110CCEB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75855" y="1169672"/>
              <a:ext cx="1003878" cy="14760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Рисунок 16" descr="Рисунок 6">
              <a:extLst>
                <a:ext uri="{FF2B5EF4-FFF2-40B4-BE49-F238E27FC236}">
                  <a16:creationId xmlns:a16="http://schemas.microsoft.com/office/drawing/2014/main" id="{5C325FC6-EC8E-4E24-8D1F-9FDD3CADC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34466" y="4993881"/>
              <a:ext cx="1145267" cy="928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Рисунок 17" descr="Рисунок 7">
              <a:extLst>
                <a:ext uri="{FF2B5EF4-FFF2-40B4-BE49-F238E27FC236}">
                  <a16:creationId xmlns:a16="http://schemas.microsoft.com/office/drawing/2014/main" id="{2EE18D59-F6E5-4EC9-9950-6A33CB58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tretch>
              <a:fillRect/>
            </a:stretch>
          </p:blipFill>
          <p:spPr>
            <a:xfrm>
              <a:off x="1285595" y="2747832"/>
              <a:ext cx="1345946" cy="135077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Рисунок 18" descr="Рисунок 49">
              <a:extLst>
                <a:ext uri="{FF2B5EF4-FFF2-40B4-BE49-F238E27FC236}">
                  <a16:creationId xmlns:a16="http://schemas.microsoft.com/office/drawing/2014/main" id="{705E5223-80FE-4478-BE22-C48CAD8A9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18645" y="4988749"/>
              <a:ext cx="793790" cy="113936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" name="TextBox 50">
              <a:extLst>
                <a:ext uri="{FF2B5EF4-FFF2-40B4-BE49-F238E27FC236}">
                  <a16:creationId xmlns:a16="http://schemas.microsoft.com/office/drawing/2014/main" id="{7D637F3C-8D14-406F-A4D9-24648EA878C9}"/>
                </a:ext>
              </a:extLst>
            </p:cNvPr>
            <p:cNvSpPr txBox="1"/>
            <p:nvPr/>
          </p:nvSpPr>
          <p:spPr>
            <a:xfrm>
              <a:off x="551067" y="4098603"/>
              <a:ext cx="3057210" cy="693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800" dirty="0" err="1"/>
                <a:t>Уполномоч</a:t>
              </a:r>
              <a:r>
                <a:rPr lang="ru-RU" sz="800" dirty="0" err="1"/>
                <a:t>ен</a:t>
              </a:r>
              <a:r>
                <a:rPr sz="800" dirty="0" err="1"/>
                <a:t>ный</a:t>
              </a:r>
              <a:r>
                <a:rPr sz="800" dirty="0"/>
                <a:t> </a:t>
              </a:r>
              <a:r>
                <a:rPr sz="800" dirty="0" err="1"/>
                <a:t>орган</a:t>
              </a:r>
              <a:r>
                <a:rPr lang="ru-RU" sz="800" dirty="0"/>
                <a:t> </a:t>
              </a:r>
              <a:br>
                <a:rPr lang="ru-RU" sz="800" dirty="0"/>
              </a:br>
              <a:r>
                <a:rPr lang="ru-RU" sz="800" dirty="0"/>
                <a:t>(город </a:t>
              </a:r>
              <a:r>
                <a:rPr lang="en-US" sz="800" dirty="0"/>
                <a:t>N</a:t>
              </a:r>
              <a:r>
                <a:rPr lang="ru-RU" sz="800" dirty="0"/>
                <a:t>)</a:t>
              </a:r>
              <a:endParaRPr sz="800" dirty="0"/>
            </a:p>
          </p:txBody>
        </p:sp>
        <p:sp>
          <p:nvSpPr>
            <p:cNvPr id="21" name="TextBox 51">
              <a:extLst>
                <a:ext uri="{FF2B5EF4-FFF2-40B4-BE49-F238E27FC236}">
                  <a16:creationId xmlns:a16="http://schemas.microsoft.com/office/drawing/2014/main" id="{AA30D1D1-B868-4286-9466-1F55D161CDF3}"/>
                </a:ext>
              </a:extLst>
            </p:cNvPr>
            <p:cNvSpPr txBox="1"/>
            <p:nvPr/>
          </p:nvSpPr>
          <p:spPr>
            <a:xfrm>
              <a:off x="2545815" y="6102231"/>
              <a:ext cx="1495681" cy="630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700" dirty="0" err="1"/>
                <a:t>Социальный</a:t>
              </a:r>
              <a:r>
                <a:rPr sz="700" dirty="0"/>
                <a:t> </a:t>
              </a:r>
              <a:r>
                <a:rPr sz="700" dirty="0" err="1"/>
                <a:t>заказ</a:t>
              </a:r>
              <a:endParaRPr sz="700" dirty="0"/>
            </a:p>
          </p:txBody>
        </p:sp>
        <p:sp>
          <p:nvSpPr>
            <p:cNvPr id="22" name="TextBox 52">
              <a:extLst>
                <a:ext uri="{FF2B5EF4-FFF2-40B4-BE49-F238E27FC236}">
                  <a16:creationId xmlns:a16="http://schemas.microsoft.com/office/drawing/2014/main" id="{9783F159-5206-4EAE-ACF5-1D260C4B6129}"/>
                </a:ext>
              </a:extLst>
            </p:cNvPr>
            <p:cNvSpPr txBox="1"/>
            <p:nvPr/>
          </p:nvSpPr>
          <p:spPr>
            <a:xfrm>
              <a:off x="9820531" y="5963556"/>
              <a:ext cx="1792601" cy="630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700" dirty="0" err="1"/>
                <a:t>Социальный</a:t>
              </a:r>
              <a:r>
                <a:rPr sz="700" dirty="0"/>
                <a:t> </a:t>
              </a:r>
              <a:endParaRPr lang="ru-RU" sz="700" dirty="0"/>
            </a:p>
            <a:p>
              <a:pPr algn="ctr"/>
              <a:r>
                <a:rPr sz="700" dirty="0" err="1"/>
                <a:t>сертификат</a:t>
              </a:r>
              <a:endParaRPr sz="700" dirty="0"/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FF23CC09-A410-4F95-B94A-D2EF22114D14}"/>
                </a:ext>
              </a:extLst>
            </p:cNvPr>
            <p:cNvSpPr txBox="1"/>
            <p:nvPr/>
          </p:nvSpPr>
          <p:spPr>
            <a:xfrm>
              <a:off x="10134466" y="2744448"/>
              <a:ext cx="1806536" cy="4415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800" dirty="0" err="1"/>
                <a:t>Потребитель</a:t>
              </a:r>
              <a:endParaRPr sz="800" dirty="0"/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9EEEADFD-D0FE-4788-942B-FEAF317ECACC}"/>
                </a:ext>
              </a:extLst>
            </p:cNvPr>
            <p:cNvSpPr/>
            <p:nvPr/>
          </p:nvSpPr>
          <p:spPr>
            <a:xfrm rot="3512370">
              <a:off x="2013815" y="5007033"/>
              <a:ext cx="850621" cy="322341"/>
            </a:xfrm>
            <a:prstGeom prst="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5718" tIns="45718" rIns="45718" bIns="45718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800"/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3BCD4B5F-5699-4DF6-97DB-71CFE8792940}"/>
                </a:ext>
              </a:extLst>
            </p:cNvPr>
            <p:cNvSpPr/>
            <p:nvPr/>
          </p:nvSpPr>
          <p:spPr>
            <a:xfrm rot="5400000">
              <a:off x="10016598" y="3897780"/>
              <a:ext cx="1400466" cy="293838"/>
            </a:xfrm>
            <a:prstGeom prst="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5718" tIns="45718" rIns="45718" bIns="45718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800"/>
            </a:p>
          </p:txBody>
        </p:sp>
        <p:sp>
          <p:nvSpPr>
            <p:cNvPr id="26" name="Стрелка: вправо 25">
              <a:extLst>
                <a:ext uri="{FF2B5EF4-FFF2-40B4-BE49-F238E27FC236}">
                  <a16:creationId xmlns:a16="http://schemas.microsoft.com/office/drawing/2014/main" id="{C3FBA426-67E5-4C21-83C1-71BB4BCA3E1B}"/>
                </a:ext>
              </a:extLst>
            </p:cNvPr>
            <p:cNvSpPr/>
            <p:nvPr/>
          </p:nvSpPr>
          <p:spPr>
            <a:xfrm>
              <a:off x="4074624" y="5939403"/>
              <a:ext cx="5588137" cy="316539"/>
            </a:xfrm>
            <a:prstGeom prst="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5718" tIns="45718" rIns="45718" bIns="45718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800"/>
            </a:p>
          </p:txBody>
        </p:sp>
        <p:sp>
          <p:nvSpPr>
            <p:cNvPr id="27" name="Стрелка: вправо 26">
              <a:extLst>
                <a:ext uri="{FF2B5EF4-FFF2-40B4-BE49-F238E27FC236}">
                  <a16:creationId xmlns:a16="http://schemas.microsoft.com/office/drawing/2014/main" id="{DBD5A1E1-955D-4504-93F8-19E3F6F20123}"/>
                </a:ext>
              </a:extLst>
            </p:cNvPr>
            <p:cNvSpPr/>
            <p:nvPr/>
          </p:nvSpPr>
          <p:spPr>
            <a:xfrm rot="19327901">
              <a:off x="2358464" y="2544652"/>
              <a:ext cx="1111383" cy="32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F3F98"/>
            </a:solidFill>
            <a:ln w="12700">
              <a:solidFill>
                <a:srgbClr val="7030A0"/>
              </a:solidFill>
              <a:miter/>
            </a:ln>
          </p:spPr>
          <p:txBody>
            <a:bodyPr lIns="45718" tIns="45718" rIns="45718" bIns="45718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800"/>
            </a:p>
          </p:txBody>
        </p:sp>
        <p:sp>
          <p:nvSpPr>
            <p:cNvPr id="28" name="Стрелка: вправо 27">
              <a:extLst>
                <a:ext uri="{FF2B5EF4-FFF2-40B4-BE49-F238E27FC236}">
                  <a16:creationId xmlns:a16="http://schemas.microsoft.com/office/drawing/2014/main" id="{AF142D40-DDCE-4609-B296-86F06D2960A0}"/>
                </a:ext>
              </a:extLst>
            </p:cNvPr>
            <p:cNvSpPr/>
            <p:nvPr/>
          </p:nvSpPr>
          <p:spPr>
            <a:xfrm>
              <a:off x="4638536" y="1902472"/>
              <a:ext cx="1476000" cy="32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F3F98"/>
            </a:solidFill>
            <a:ln w="12700">
              <a:solidFill>
                <a:srgbClr val="7030A0"/>
              </a:solidFill>
              <a:miter/>
            </a:ln>
          </p:spPr>
          <p:txBody>
            <a:bodyPr lIns="45718" tIns="45718" rIns="45718" bIns="45718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800"/>
            </a:p>
          </p:txBody>
        </p:sp>
        <p:pic>
          <p:nvPicPr>
            <p:cNvPr id="29" name="Picture 2" descr="Picture 2">
              <a:extLst>
                <a:ext uri="{FF2B5EF4-FFF2-40B4-BE49-F238E27FC236}">
                  <a16:creationId xmlns:a16="http://schemas.microsoft.com/office/drawing/2014/main" id="{3310CE37-4BCC-4283-9477-241D8A806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2917" y="1466750"/>
              <a:ext cx="1430567" cy="8125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Рисунок 29" descr="Рисунок 49">
              <a:extLst>
                <a:ext uri="{FF2B5EF4-FFF2-40B4-BE49-F238E27FC236}">
                  <a16:creationId xmlns:a16="http://schemas.microsoft.com/office/drawing/2014/main" id="{1587E148-8EDF-40AD-BA99-E605A5AD4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60905" y="1827701"/>
              <a:ext cx="705320" cy="10123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" name="TextBox 51">
              <a:extLst>
                <a:ext uri="{FF2B5EF4-FFF2-40B4-BE49-F238E27FC236}">
                  <a16:creationId xmlns:a16="http://schemas.microsoft.com/office/drawing/2014/main" id="{012E75D4-F277-488F-828B-61E5498DE296}"/>
                </a:ext>
              </a:extLst>
            </p:cNvPr>
            <p:cNvSpPr txBox="1"/>
            <p:nvPr/>
          </p:nvSpPr>
          <p:spPr>
            <a:xfrm>
              <a:off x="3170273" y="1238588"/>
              <a:ext cx="1549744" cy="630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dirty="0"/>
                <a:t>Муниципальное</a:t>
              </a:r>
            </a:p>
            <a:p>
              <a:pPr algn="ctr"/>
              <a:r>
                <a:rPr lang="ru-RU" sz="700" dirty="0"/>
                <a:t>задание</a:t>
              </a:r>
              <a:endParaRPr sz="700" dirty="0"/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id="{E70938D6-F96B-4295-9FE8-AA7C8349DD46}"/>
                </a:ext>
              </a:extLst>
            </p:cNvPr>
            <p:cNvSpPr txBox="1"/>
            <p:nvPr/>
          </p:nvSpPr>
          <p:spPr>
            <a:xfrm>
              <a:off x="6279527" y="2307704"/>
              <a:ext cx="1670097" cy="5676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00" b="0" dirty="0"/>
                <a:t>Муниципальное</a:t>
              </a:r>
            </a:p>
            <a:p>
              <a:pPr algn="ctr"/>
              <a:r>
                <a:rPr lang="ru-RU" sz="600" b="0" dirty="0"/>
                <a:t>учреждение</a:t>
              </a:r>
              <a:endParaRPr sz="600" b="0" dirty="0"/>
            </a:p>
          </p:txBody>
        </p:sp>
        <p:sp>
          <p:nvSpPr>
            <p:cNvPr id="33" name="TextBox 51">
              <a:extLst>
                <a:ext uri="{FF2B5EF4-FFF2-40B4-BE49-F238E27FC236}">
                  <a16:creationId xmlns:a16="http://schemas.microsoft.com/office/drawing/2014/main" id="{2C857405-AA06-4EDD-81BF-2311C17363FD}"/>
                </a:ext>
              </a:extLst>
            </p:cNvPr>
            <p:cNvSpPr txBox="1"/>
            <p:nvPr/>
          </p:nvSpPr>
          <p:spPr>
            <a:xfrm>
              <a:off x="4311367" y="3623572"/>
              <a:ext cx="3175145" cy="5676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00" b="0" dirty="0"/>
                <a:t>Коммерческие организации, индивидуальные предприниматели</a:t>
              </a:r>
              <a:endParaRPr sz="600" b="0" dirty="0"/>
            </a:p>
          </p:txBody>
        </p:sp>
        <p:sp>
          <p:nvSpPr>
            <p:cNvPr id="34" name="TextBox 51">
              <a:extLst>
                <a:ext uri="{FF2B5EF4-FFF2-40B4-BE49-F238E27FC236}">
                  <a16:creationId xmlns:a16="http://schemas.microsoft.com/office/drawing/2014/main" id="{BED7C4FF-4CDF-413D-BA51-DCF09F7DF340}"/>
                </a:ext>
              </a:extLst>
            </p:cNvPr>
            <p:cNvSpPr txBox="1"/>
            <p:nvPr/>
          </p:nvSpPr>
          <p:spPr>
            <a:xfrm>
              <a:off x="7613530" y="3655760"/>
              <a:ext cx="1497383" cy="5676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00" b="0" dirty="0"/>
                <a:t>Государственные учреждения</a:t>
              </a:r>
              <a:endParaRPr sz="600" b="0" dirty="0"/>
            </a:p>
          </p:txBody>
        </p:sp>
        <p:sp>
          <p:nvSpPr>
            <p:cNvPr id="35" name="Стрелка: вправо 34">
              <a:extLst>
                <a:ext uri="{FF2B5EF4-FFF2-40B4-BE49-F238E27FC236}">
                  <a16:creationId xmlns:a16="http://schemas.microsoft.com/office/drawing/2014/main" id="{6C60806E-9355-43A6-8AAE-95F2CE36F6D8}"/>
                </a:ext>
              </a:extLst>
            </p:cNvPr>
            <p:cNvSpPr/>
            <p:nvPr/>
          </p:nvSpPr>
          <p:spPr>
            <a:xfrm rot="10800000">
              <a:off x="8023388" y="1868523"/>
              <a:ext cx="2071596" cy="32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F3F98"/>
            </a:solidFill>
            <a:ln w="12700">
              <a:solidFill>
                <a:srgbClr val="7030A0"/>
              </a:solidFill>
              <a:miter/>
            </a:ln>
          </p:spPr>
          <p:txBody>
            <a:bodyPr lIns="45718" tIns="45718" rIns="45718" bIns="45718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800"/>
            </a:p>
          </p:txBody>
        </p:sp>
        <p:sp>
          <p:nvSpPr>
            <p:cNvPr id="36" name="Стрелка: вправо 35">
              <a:extLst>
                <a:ext uri="{FF2B5EF4-FFF2-40B4-BE49-F238E27FC236}">
                  <a16:creationId xmlns:a16="http://schemas.microsoft.com/office/drawing/2014/main" id="{41B059D9-5311-4F37-A830-DEDAED8F2AC6}"/>
                </a:ext>
              </a:extLst>
            </p:cNvPr>
            <p:cNvSpPr/>
            <p:nvPr/>
          </p:nvSpPr>
          <p:spPr>
            <a:xfrm rot="12689917">
              <a:off x="8948803" y="4731491"/>
              <a:ext cx="1025032" cy="903956"/>
            </a:xfrm>
            <a:prstGeom prst="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5718" tIns="45718" rIns="45718" bIns="45718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800"/>
            </a:p>
          </p:txBody>
        </p:sp>
        <p:pic>
          <p:nvPicPr>
            <p:cNvPr id="37" name="Picture 2" descr="Picture 2">
              <a:extLst>
                <a:ext uri="{FF2B5EF4-FFF2-40B4-BE49-F238E27FC236}">
                  <a16:creationId xmlns:a16="http://schemas.microsoft.com/office/drawing/2014/main" id="{290708B5-BF63-42FB-8D5C-3C9F540E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20450" y="2787047"/>
              <a:ext cx="1430567" cy="8125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8" name="Picture 2" descr="Picture 2">
              <a:extLst>
                <a:ext uri="{FF2B5EF4-FFF2-40B4-BE49-F238E27FC236}">
                  <a16:creationId xmlns:a16="http://schemas.microsoft.com/office/drawing/2014/main" id="{3BC823B0-DD55-4686-8FC5-35D4EEC9C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85322" y="2805819"/>
              <a:ext cx="1430567" cy="8125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9" name="Picture 2" descr="Picture 2">
              <a:extLst>
                <a:ext uri="{FF2B5EF4-FFF2-40B4-BE49-F238E27FC236}">
                  <a16:creationId xmlns:a16="http://schemas.microsoft.com/office/drawing/2014/main" id="{CD9D056F-9F8D-4921-94CC-8F6BF015B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79527" y="4091231"/>
              <a:ext cx="1430567" cy="81257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56E117A3-DDB5-489D-ACF5-14198FFD3E85}"/>
                </a:ext>
              </a:extLst>
            </p:cNvPr>
            <p:cNvSpPr txBox="1"/>
            <p:nvPr/>
          </p:nvSpPr>
          <p:spPr>
            <a:xfrm>
              <a:off x="5831752" y="4927494"/>
              <a:ext cx="2401434" cy="3784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00" b="0" dirty="0"/>
                <a:t>Некоммерческие организации</a:t>
              </a:r>
              <a:endParaRPr sz="6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339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12150</TotalTime>
  <Words>700</Words>
  <Application>Microsoft Office PowerPoint</Application>
  <PresentationFormat>Широкоэкранный</PresentationFormat>
  <Paragraphs>114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Constantia</vt:lpstr>
      <vt:lpstr>Тема Office</vt:lpstr>
      <vt:lpstr>Нормативно-правовая база  и документоведение образовательных организаций, реализующих дополнительные общеобразовательные программы</vt:lpstr>
      <vt:lpstr>Презентация PowerPoint</vt:lpstr>
      <vt:lpstr>Что регламентирует организацию ДОД?</vt:lpstr>
      <vt:lpstr>Что помогает планировать деятельность образовательной организации и ставить четкие цели?</vt:lpstr>
      <vt:lpstr>Презентация PowerPoint</vt:lpstr>
      <vt:lpstr>Нормативная база дополнительного образования детей Красноярского края</vt:lpstr>
      <vt:lpstr>Презентация PowerPoint</vt:lpstr>
      <vt:lpstr>Муниципальные НПА, ведомственные,  локальные нормоправовые акты организаций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2025-02-24T18:05:58Z</dcterms:created>
  <dcterms:modified xsi:type="dcterms:W3CDTF">2025-03-06T02:35:20Z</dcterms:modified>
</cp:coreProperties>
</file>