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58" r:id="rId4"/>
    <p:sldId id="285" r:id="rId5"/>
    <p:sldId id="260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7" r:id="rId15"/>
  </p:sldIdLst>
  <p:sldSz cx="18288000" cy="10287000"/>
  <p:notesSz cx="18288000" cy="10287000"/>
  <p:defaultTextStyle>
    <a:defPPr>
      <a:defRPr lang="ru-RU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33" autoAdjust="0"/>
  </p:normalViewPr>
  <p:slideViewPr>
    <p:cSldViewPr>
      <p:cViewPr varScale="1">
        <p:scale>
          <a:sx n="59" d="100"/>
          <a:sy n="59" d="100"/>
        </p:scale>
        <p:origin x="143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BA41-9A1E-46DE-B9E1-1DA13D068828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7D5C-B230-409A-970A-5F573FBC5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Всероссийский народный проект «</a:t>
            </a:r>
            <a:r>
              <a:rPr lang="ru-RU" dirty="0" err="1"/>
              <a:t>Киноуроки</a:t>
            </a:r>
            <a:r>
              <a:rPr lang="ru-RU" dirty="0"/>
              <a:t> в школах России»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 Цель Проекта – создание инновационной системы духовно-нравственного воспитания детей, охватывающей все ступени общего образования. Методическим обеспечением системы являются </a:t>
            </a:r>
            <a:r>
              <a:rPr lang="ru-RU" dirty="0" err="1"/>
              <a:t>киноуроки</a:t>
            </a:r>
            <a:r>
              <a:rPr lang="ru-RU" dirty="0"/>
              <a:t> – детские короткометражные художественные фильмы, раскрывающие нравственные понятия и ценности человека, и рекомендации для педагогов.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Ключевой задачей проекта является воспитание поколений выпускников школ  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2030-2040 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гг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. 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со сформированной  широкой библиотекой этических качеств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,  </a:t>
            </a:r>
            <a:r>
              <a:rPr lang="ru-RU" sz="12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высоким уровнем социальной и  интеллектуальной компетентности</a:t>
            </a:r>
            <a:endParaRPr lang="ru-RU" sz="1200" b="0" kern="0" spc="0" baseline="0" dirty="0">
              <a:latin typeface="+mn-lt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разработке идеи Проекта был использован системный подход, сформирована таблица созидательных качеств личности, понятий и принципов, включающая 99 понятий (качеств), в соответствии с количеством месяцев обучения в общеобразовательных учреждениях с 1 по 11 классы. Уровень сложности вводимых понятий (принципов, ценностей) увеличивается от месяца к месяцу, от одного учебного года к другому, с учетом взросления школьников, их готовности к восприятию более сложного и глубокого материала. Данная таблица получила положительную экспертную оценку в Санкт-Петербургской Академии постдипломного педагогического образования и рекомендована для использования в процессе создания сценариев фильмов.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4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</a:t>
            </a:r>
            <a:r>
              <a:rPr lang="ru-RU" baseline="0" dirty="0"/>
              <a:t> 1 миллиона школьников приняли участие в создании фильмов, более 50 тысяч педагогов подключились к работе с </a:t>
            </a:r>
            <a:r>
              <a:rPr lang="ru-RU" baseline="0" dirty="0" err="1"/>
              <a:t>киноуроками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фильм – это повод</a:t>
            </a:r>
            <a:r>
              <a:rPr lang="ru-RU" baseline="0" dirty="0"/>
              <a:t> для разговора с детьми о сложных понятиях честности, справедливости, добре, уважении, ответственности. Профессиональные детские короткометражные фильмы предназначены для получения эмоционального отклика от детей на поднимаемые темы – появляется мотивация, желание у самих детей обсудить понятия о нравственности. Так искусство пробуждает в детях желание говорить на те темы, не популярные в кругу друзей или в социальных сетях.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6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1"/>
            <a:ext cx="15544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1"/>
            <a:ext cx="12801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767" y="730131"/>
            <a:ext cx="16118466" cy="984885"/>
          </a:xfrm>
        </p:spPr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0047" y="4587145"/>
            <a:ext cx="8083550" cy="307777"/>
          </a:xfr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767" y="730131"/>
            <a:ext cx="16118466" cy="984885"/>
          </a:xfrm>
        </p:spPr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1"/>
            <a:ext cx="795528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1"/>
            <a:ext cx="795528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767" y="730131"/>
            <a:ext cx="16118466" cy="984885"/>
          </a:xfrm>
        </p:spPr>
        <p:txBody>
          <a:bodyPr lIns="0" tIns="0" rIns="0" bIns="0"/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98488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1"/>
            <a:ext cx="12801600" cy="307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67362" y="9566910"/>
            <a:ext cx="420624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5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767" y="730132"/>
            <a:ext cx="1611846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0047" y="4587145"/>
            <a:ext cx="808355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96">
        <a:defRPr>
          <a:latin typeface="+mn-lt"/>
          <a:ea typeface="+mn-ea"/>
          <a:cs typeface="+mn-cs"/>
        </a:defRPr>
      </a:lvl2pPr>
      <a:lvl3pPr marL="914393">
        <a:defRPr>
          <a:latin typeface="+mn-lt"/>
          <a:ea typeface="+mn-ea"/>
          <a:cs typeface="+mn-cs"/>
        </a:defRPr>
      </a:lvl3pPr>
      <a:lvl4pPr marL="1371589">
        <a:defRPr>
          <a:latin typeface="+mn-lt"/>
          <a:ea typeface="+mn-ea"/>
          <a:cs typeface="+mn-cs"/>
        </a:defRPr>
      </a:lvl4pPr>
      <a:lvl5pPr marL="1828785">
        <a:defRPr>
          <a:latin typeface="+mn-lt"/>
          <a:ea typeface="+mn-ea"/>
          <a:cs typeface="+mn-cs"/>
        </a:defRPr>
      </a:lvl5pPr>
      <a:lvl6pPr marL="2285982">
        <a:defRPr>
          <a:latin typeface="+mn-lt"/>
          <a:ea typeface="+mn-ea"/>
          <a:cs typeface="+mn-cs"/>
        </a:defRPr>
      </a:lvl6pPr>
      <a:lvl7pPr marL="2743178">
        <a:defRPr>
          <a:latin typeface="+mn-lt"/>
          <a:ea typeface="+mn-ea"/>
          <a:cs typeface="+mn-cs"/>
        </a:defRPr>
      </a:lvl7pPr>
      <a:lvl8pPr marL="3200374">
        <a:defRPr>
          <a:latin typeface="+mn-lt"/>
          <a:ea typeface="+mn-ea"/>
          <a:cs typeface="+mn-cs"/>
        </a:defRPr>
      </a:lvl8pPr>
      <a:lvl9pPr marL="36575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96">
        <a:defRPr>
          <a:latin typeface="+mn-lt"/>
          <a:ea typeface="+mn-ea"/>
          <a:cs typeface="+mn-cs"/>
        </a:defRPr>
      </a:lvl2pPr>
      <a:lvl3pPr marL="914393">
        <a:defRPr>
          <a:latin typeface="+mn-lt"/>
          <a:ea typeface="+mn-ea"/>
          <a:cs typeface="+mn-cs"/>
        </a:defRPr>
      </a:lvl3pPr>
      <a:lvl4pPr marL="1371589">
        <a:defRPr>
          <a:latin typeface="+mn-lt"/>
          <a:ea typeface="+mn-ea"/>
          <a:cs typeface="+mn-cs"/>
        </a:defRPr>
      </a:lvl4pPr>
      <a:lvl5pPr marL="1828785">
        <a:defRPr>
          <a:latin typeface="+mn-lt"/>
          <a:ea typeface="+mn-ea"/>
          <a:cs typeface="+mn-cs"/>
        </a:defRPr>
      </a:lvl5pPr>
      <a:lvl6pPr marL="2285982">
        <a:defRPr>
          <a:latin typeface="+mn-lt"/>
          <a:ea typeface="+mn-ea"/>
          <a:cs typeface="+mn-cs"/>
        </a:defRPr>
      </a:lvl6pPr>
      <a:lvl7pPr marL="2743178">
        <a:defRPr>
          <a:latin typeface="+mn-lt"/>
          <a:ea typeface="+mn-ea"/>
          <a:cs typeface="+mn-cs"/>
        </a:defRPr>
      </a:lvl7pPr>
      <a:lvl8pPr marL="3200374">
        <a:defRPr>
          <a:latin typeface="+mn-lt"/>
          <a:ea typeface="+mn-ea"/>
          <a:cs typeface="+mn-cs"/>
        </a:defRPr>
      </a:lvl8pPr>
      <a:lvl9pPr marL="365757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7851" y="0"/>
            <a:ext cx="15440026" cy="10287000"/>
            <a:chOff x="2847849" y="0"/>
            <a:chExt cx="15440025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7849" y="0"/>
              <a:ext cx="15440022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7849" y="7149963"/>
              <a:ext cx="14871700" cy="10795"/>
            </a:xfrm>
            <a:custGeom>
              <a:avLst/>
              <a:gdLst/>
              <a:ahLst/>
              <a:cxnLst/>
              <a:rect l="l" t="t" r="r" b="b"/>
              <a:pathLst>
                <a:path w="14871700" h="10795">
                  <a:moveTo>
                    <a:pt x="14871384" y="10480"/>
                  </a:moveTo>
                  <a:lnTo>
                    <a:pt x="0" y="10480"/>
                  </a:lnTo>
                  <a:lnTo>
                    <a:pt x="0" y="0"/>
                  </a:lnTo>
                  <a:lnTo>
                    <a:pt x="14871384" y="0"/>
                  </a:lnTo>
                  <a:lnTo>
                    <a:pt x="14871384" y="10480"/>
                  </a:lnTo>
                  <a:close/>
                </a:path>
              </a:pathLst>
            </a:custGeom>
            <a:solidFill>
              <a:srgbClr val="F0F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82965" y="5377090"/>
            <a:ext cx="14805026" cy="1308049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400" spc="30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00" spc="720" dirty="0">
                <a:solidFill>
                  <a:srgbClr val="111B1D"/>
                </a:solidFill>
                <a:latin typeface="Arial"/>
                <a:cs typeface="Arial"/>
              </a:rPr>
              <a:t>ин</a:t>
            </a:r>
            <a:r>
              <a:rPr sz="840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00" spc="89" dirty="0">
                <a:solidFill>
                  <a:srgbClr val="111B1D"/>
                </a:solidFill>
                <a:latin typeface="Arial"/>
                <a:cs typeface="Arial"/>
              </a:rPr>
              <a:t>у</a:t>
            </a:r>
            <a:r>
              <a:rPr sz="8400" spc="505" dirty="0">
                <a:solidFill>
                  <a:srgbClr val="111B1D"/>
                </a:solidFill>
                <a:latin typeface="Arial"/>
                <a:cs typeface="Arial"/>
              </a:rPr>
              <a:t>р</a:t>
            </a:r>
            <a:r>
              <a:rPr sz="840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00" spc="77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00" spc="7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840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00" spc="389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840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00" spc="820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8400" spc="77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840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00" spc="-39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8400" spc="45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8400" spc="254" dirty="0">
                <a:solidFill>
                  <a:srgbClr val="111B1D"/>
                </a:solidFill>
                <a:latin typeface="Arial"/>
                <a:cs typeface="Arial"/>
              </a:rPr>
              <a:t>х</a:t>
            </a:r>
            <a:r>
              <a:rPr sz="8400" spc="-6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8400" spc="-520" dirty="0">
                <a:solidFill>
                  <a:srgbClr val="111B1D"/>
                </a:solidFill>
                <a:latin typeface="Arial"/>
                <a:cs typeface="Arial"/>
              </a:rPr>
              <a:t>Р</a:t>
            </a:r>
            <a:r>
              <a:rPr sz="8400" spc="420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8400" spc="-164" dirty="0">
                <a:solidFill>
                  <a:srgbClr val="111B1D"/>
                </a:solidFill>
                <a:latin typeface="Arial"/>
                <a:cs typeface="Arial"/>
              </a:rPr>
              <a:t>сс</a:t>
            </a:r>
            <a:r>
              <a:rPr sz="8400" spc="720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8400" spc="7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endParaRPr sz="8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1667" y="7184324"/>
            <a:ext cx="14763750" cy="0"/>
          </a:xfrm>
          <a:custGeom>
            <a:avLst/>
            <a:gdLst/>
            <a:ahLst/>
            <a:cxnLst/>
            <a:rect l="l" t="t" r="r" b="b"/>
            <a:pathLst>
              <a:path w="14763750">
                <a:moveTo>
                  <a:pt x="0" y="0"/>
                </a:moveTo>
                <a:lnTo>
                  <a:pt x="14763752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336" y="391421"/>
            <a:ext cx="1866900" cy="18287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98944" y="7515225"/>
            <a:ext cx="7003416" cy="90473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900" spc="-20" dirty="0">
                <a:solidFill>
                  <a:srgbClr val="111B1D"/>
                </a:solidFill>
                <a:latin typeface="Arial"/>
                <a:cs typeface="Arial"/>
              </a:rPr>
              <a:t>ВСЕРОССИЙСКИЙ</a:t>
            </a:r>
            <a:r>
              <a:rPr sz="2900" spc="13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900" spc="39" dirty="0">
                <a:solidFill>
                  <a:srgbClr val="111B1D"/>
                </a:solidFill>
                <a:latin typeface="Arial"/>
                <a:cs typeface="Arial"/>
              </a:rPr>
              <a:t>НАРОДНЫЙ</a:t>
            </a:r>
            <a:r>
              <a:rPr sz="2900" spc="13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900" spc="-39" dirty="0">
                <a:solidFill>
                  <a:srgbClr val="111B1D"/>
                </a:solidFill>
                <a:latin typeface="Arial"/>
                <a:cs typeface="Arial"/>
              </a:rPr>
              <a:t>ПРОЕКТ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4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518935"/>
            <a:ext cx="3400424" cy="2847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3784021"/>
            <a:ext cx="3400424" cy="2562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6776848"/>
            <a:ext cx="3400424" cy="3276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50405" y="3715798"/>
            <a:ext cx="3867150" cy="26955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8198" y="7235429"/>
            <a:ext cx="3857624" cy="23526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545917"/>
            <a:ext cx="343217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39" dirty="0">
                <a:latin typeface="Myriad Pro Black"/>
                <a:cs typeface="Myriad Pro Black"/>
              </a:rPr>
              <a:t>Новогодний</a:t>
            </a:r>
            <a:r>
              <a:rPr sz="2300" b="1" spc="89" dirty="0">
                <a:latin typeface="Myriad Pro Black"/>
                <a:cs typeface="Myriad Pro Black"/>
              </a:rPr>
              <a:t> </a:t>
            </a:r>
            <a:r>
              <a:rPr sz="2300" b="1" spc="105" dirty="0">
                <a:latin typeface="Myriad Pro Black"/>
                <a:cs typeface="Myriad Pro Black"/>
              </a:rPr>
              <a:t>подарок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доброта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3" y="5151733"/>
            <a:ext cx="3702686" cy="11682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39"/>
              </a:spcBef>
            </a:pPr>
            <a:r>
              <a:rPr sz="2300" b="1" spc="130" dirty="0">
                <a:latin typeface="Myriad Pro Black"/>
                <a:cs typeface="Myriad Pro Black"/>
              </a:rPr>
              <a:t>Ванька-адмирал </a:t>
            </a:r>
            <a:r>
              <a:rPr sz="2300" b="1" spc="136" dirty="0">
                <a:latin typeface="Myriad Pro Black"/>
                <a:cs typeface="Myriad Pro Black"/>
              </a:rPr>
              <a:t> </a:t>
            </a: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герой,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111" dirty="0">
                <a:latin typeface="Arial"/>
                <a:cs typeface="Arial"/>
              </a:rPr>
              <a:t>пример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-11" dirty="0">
                <a:latin typeface="Arial"/>
                <a:cs typeface="Arial"/>
              </a:rPr>
              <a:t>для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86" dirty="0">
                <a:latin typeface="Arial"/>
                <a:cs typeface="Arial"/>
              </a:rPr>
              <a:t>подражания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162" y="8856051"/>
            <a:ext cx="364490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05" dirty="0">
                <a:latin typeface="Myriad Pro Black"/>
                <a:cs typeface="Myriad Pro Black"/>
              </a:rPr>
              <a:t>Когда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100" dirty="0">
                <a:latin typeface="Myriad Pro Black"/>
                <a:cs typeface="Myriad Pro Black"/>
              </a:rPr>
              <a:t>небо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105" dirty="0">
                <a:latin typeface="Myriad Pro Black"/>
                <a:cs typeface="Myriad Pro Black"/>
              </a:rPr>
              <a:t>улыбается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39" dirty="0">
                <a:latin typeface="Arial"/>
                <a:cs typeface="Arial"/>
              </a:rPr>
              <a:t>радость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познания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7727" y="5219966"/>
            <a:ext cx="373316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45319">
              <a:spcBef>
                <a:spcPts val="580"/>
              </a:spcBef>
            </a:pPr>
            <a:r>
              <a:rPr sz="2300" b="1" spc="150" dirty="0">
                <a:latin typeface="Myriad Pro Black"/>
                <a:cs typeface="Myriad Pro Black"/>
              </a:rPr>
              <a:t>Мандарин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39" dirty="0">
                <a:latin typeface="Arial"/>
                <a:cs typeface="Arial"/>
              </a:rPr>
              <a:t>радость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за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другого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30325" y="8638035"/>
            <a:ext cx="3442042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14439">
              <a:spcBef>
                <a:spcPts val="580"/>
              </a:spcBef>
            </a:pPr>
            <a:r>
              <a:rPr sz="2300" b="1" spc="145" dirty="0">
                <a:latin typeface="Myriad Pro Black"/>
                <a:cs typeface="Myriad Pro Black"/>
              </a:rPr>
              <a:t>Воин</a:t>
            </a:r>
            <a:r>
              <a:rPr sz="2300" b="1" spc="55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света</a:t>
            </a:r>
            <a:endParaRPr sz="2300" dirty="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отзывчивость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4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379810"/>
            <a:ext cx="3400424" cy="3171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4037934"/>
            <a:ext cx="3400424" cy="2552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6996767"/>
            <a:ext cx="3400424" cy="28765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3" y="2545917"/>
            <a:ext cx="301688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50" dirty="0">
                <a:latin typeface="Myriad Pro Black"/>
                <a:cs typeface="Myriad Pro Black"/>
              </a:rPr>
              <a:t>Экзамен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89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аккуратность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0162" y="5633208"/>
            <a:ext cx="345440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25" dirty="0">
                <a:latin typeface="Myriad Pro Black"/>
                <a:cs typeface="Myriad Pro Black"/>
              </a:rPr>
              <a:t>Александр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ответственность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163" y="8856051"/>
            <a:ext cx="287147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14" dirty="0">
                <a:latin typeface="Myriad Pro Black"/>
                <a:cs typeface="Myriad Pro Black"/>
              </a:rPr>
              <a:t>Музыка</a:t>
            </a:r>
            <a:r>
              <a:rPr sz="2300" b="1" spc="111" dirty="0">
                <a:latin typeface="Myriad Pro Black"/>
                <a:cs typeface="Myriad Pro Black"/>
              </a:rPr>
              <a:t> </a:t>
            </a:r>
            <a:r>
              <a:rPr sz="2300" b="1" spc="139" dirty="0">
                <a:latin typeface="Myriad Pro Black"/>
                <a:cs typeface="Myriad Pro Black"/>
              </a:rPr>
              <a:t>внутри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милосердие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90016" y="3427048"/>
            <a:ext cx="3657600" cy="2790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90016" y="6649391"/>
            <a:ext cx="3657600" cy="32194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30324" y="5139041"/>
            <a:ext cx="3636928" cy="11772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636382">
              <a:spcBef>
                <a:spcPts val="580"/>
              </a:spcBef>
            </a:pPr>
            <a:r>
              <a:rPr sz="2300" b="1" spc="100" dirty="0">
                <a:latin typeface="Myriad Pro Black"/>
                <a:cs typeface="Myriad Pro Black"/>
              </a:rPr>
              <a:t>Пять</a:t>
            </a:r>
            <a:r>
              <a:rPr sz="2300" b="1" spc="70" dirty="0">
                <a:latin typeface="Myriad Pro Black"/>
                <a:cs typeface="Myriad Pro Black"/>
              </a:rPr>
              <a:t> </a:t>
            </a:r>
            <a:r>
              <a:rPr sz="2300" b="1" spc="161" dirty="0">
                <a:latin typeface="Myriad Pro Black"/>
                <a:cs typeface="Myriad Pro Black"/>
              </a:rPr>
              <a:t>дней</a:t>
            </a:r>
            <a:endParaRPr sz="2300" dirty="0">
              <a:latin typeface="Myriad Pro Black"/>
              <a:cs typeface="Myriad Pro Black"/>
            </a:endParaRPr>
          </a:p>
          <a:p>
            <a:pPr marR="5080" algn="r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созидательный</a:t>
            </a:r>
            <a:endParaRPr sz="2100" dirty="0">
              <a:latin typeface="Arial"/>
              <a:cs typeface="Arial"/>
            </a:endParaRPr>
          </a:p>
          <a:p>
            <a:pPr marR="5080" algn="r">
              <a:spcBef>
                <a:spcPts val="405"/>
              </a:spcBef>
            </a:pPr>
            <a:r>
              <a:rPr sz="2100" spc="30" dirty="0">
                <a:latin typeface="Arial"/>
                <a:cs typeface="Arial"/>
              </a:rPr>
              <a:t>труд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06201" y="8510592"/>
            <a:ext cx="2560634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50" dirty="0">
                <a:latin typeface="Myriad Pro Black"/>
                <a:cs typeface="Myriad Pro Black"/>
              </a:rPr>
              <a:t>Если</a:t>
            </a:r>
            <a:r>
              <a:rPr sz="2300" b="1" spc="114" dirty="0">
                <a:latin typeface="Myriad Pro Black"/>
                <a:cs typeface="Myriad Pro Black"/>
              </a:rPr>
              <a:t> </a:t>
            </a:r>
            <a:r>
              <a:rPr sz="2300" b="1" spc="55" dirty="0">
                <a:latin typeface="Myriad Pro Black"/>
                <a:cs typeface="Myriad Pro Black"/>
              </a:rPr>
              <a:t>бы</a:t>
            </a:r>
            <a:r>
              <a:rPr sz="2300" b="1" spc="120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не</a:t>
            </a:r>
            <a:r>
              <a:rPr sz="2300" b="1" spc="114" dirty="0">
                <a:latin typeface="Myriad Pro Black"/>
                <a:cs typeface="Myriad Pro Black"/>
              </a:rPr>
              <a:t> </a:t>
            </a:r>
            <a:r>
              <a:rPr sz="2300" b="1" spc="36" dirty="0">
                <a:latin typeface="Myriad Pro Black"/>
                <a:cs typeface="Myriad Pro Black"/>
              </a:rPr>
              <a:t>я</a:t>
            </a:r>
            <a:endParaRPr sz="2300" dirty="0">
              <a:latin typeface="Myriad Pro Black"/>
              <a:cs typeface="Myriad Pro Black"/>
            </a:endParaRPr>
          </a:p>
          <a:p>
            <a:pPr marL="135888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36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воля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4" y="2577405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472549"/>
            <a:ext cx="3400424" cy="2886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3672221"/>
            <a:ext cx="3400424" cy="2943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7064657"/>
            <a:ext cx="3400424" cy="2914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3" y="2545917"/>
            <a:ext cx="356743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64" dirty="0">
                <a:latin typeface="Myriad Pro Black"/>
                <a:cs typeface="Myriad Pro Black"/>
              </a:rPr>
              <a:t>Мой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86" dirty="0">
                <a:latin typeface="Myriad Pro Black"/>
                <a:cs typeface="Myriad Pro Black"/>
              </a:rPr>
              <a:t>друг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80" dirty="0">
                <a:latin typeface="Myriad Pro Black"/>
                <a:cs typeface="Myriad Pro Black"/>
              </a:rPr>
              <a:t>Дима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Зорин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благородство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0163" y="5633208"/>
            <a:ext cx="311277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36" dirty="0">
                <a:latin typeface="Myriad Pro Black"/>
                <a:cs typeface="Myriad Pro Black"/>
              </a:rPr>
              <a:t>Дом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коллективизм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163" y="8856051"/>
            <a:ext cx="264858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61" dirty="0">
                <a:latin typeface="Myriad Pro Black"/>
                <a:cs typeface="Myriad Pro Black"/>
              </a:rPr>
              <a:t>БВ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111" dirty="0">
                <a:latin typeface="Arial"/>
                <a:cs typeface="Arial"/>
              </a:rPr>
              <a:t>прощение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58198" y="3362791"/>
            <a:ext cx="3657600" cy="3095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8198" y="6789265"/>
            <a:ext cx="3657600" cy="2752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448800" y="5633208"/>
            <a:ext cx="4386172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89133">
              <a:spcBef>
                <a:spcPts val="580"/>
              </a:spcBef>
            </a:pPr>
            <a:r>
              <a:rPr sz="2300" b="1" spc="120" dirty="0">
                <a:latin typeface="Myriad Pro Black"/>
                <a:cs typeface="Myriad Pro Black"/>
              </a:rPr>
              <a:t>Песня</a:t>
            </a:r>
            <a:r>
              <a:rPr sz="2300" b="1" spc="55" dirty="0">
                <a:latin typeface="Myriad Pro Black"/>
                <a:cs typeface="Myriad Pro Black"/>
              </a:rPr>
              <a:t> </a:t>
            </a:r>
            <a:r>
              <a:rPr sz="2300" b="1" spc="125" dirty="0">
                <a:latin typeface="Myriad Pro Black"/>
                <a:cs typeface="Myriad Pro Black"/>
              </a:rPr>
              <a:t>ветра</a:t>
            </a:r>
            <a:endParaRPr sz="2300" dirty="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доброжелательность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2782" y="8638035"/>
            <a:ext cx="206248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spcBef>
                <a:spcPts val="580"/>
              </a:spcBef>
            </a:pPr>
            <a:r>
              <a:rPr sz="2300" b="1" spc="86" dirty="0">
                <a:latin typeface="Myriad Pro Black"/>
                <a:cs typeface="Myriad Pro Black"/>
              </a:rPr>
              <a:t>ЭРА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мечта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068" y="2220218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822" y="515161"/>
            <a:ext cx="3400424" cy="2590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1336" y="3598558"/>
            <a:ext cx="3429000" cy="2447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09228" y="7088911"/>
            <a:ext cx="3400424" cy="29146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0163" y="2135127"/>
            <a:ext cx="287655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61" dirty="0">
                <a:latin typeface="Myriad Pro Black"/>
                <a:cs typeface="Myriad Pro Black"/>
              </a:rPr>
              <a:t>Письма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11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целомудрие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8401" y="5226789"/>
            <a:ext cx="4012542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96306">
              <a:spcBef>
                <a:spcPts val="580"/>
              </a:spcBef>
            </a:pPr>
            <a:r>
              <a:rPr sz="2300" b="1" spc="114" dirty="0">
                <a:latin typeface="Myriad Pro Black"/>
                <a:cs typeface="Myriad Pro Black"/>
              </a:rPr>
              <a:t>Восьмое</a:t>
            </a:r>
            <a:r>
              <a:rPr sz="2300" b="1" spc="64" dirty="0">
                <a:latin typeface="Myriad Pro Black"/>
                <a:cs typeface="Myriad Pro Black"/>
              </a:rPr>
              <a:t> </a:t>
            </a:r>
            <a:r>
              <a:rPr sz="2300" b="1" spc="139" dirty="0">
                <a:latin typeface="Myriad Pro Black"/>
                <a:cs typeface="Myriad Pro Black"/>
              </a:rPr>
              <a:t>марта</a:t>
            </a:r>
            <a:endParaRPr sz="2300" dirty="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внимательность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0400" y="8806497"/>
            <a:ext cx="325062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97929">
              <a:spcBef>
                <a:spcPts val="580"/>
              </a:spcBef>
            </a:pPr>
            <a:r>
              <a:rPr sz="2300" b="1" spc="161" dirty="0">
                <a:latin typeface="Myriad Pro Black"/>
                <a:cs typeface="Myriad Pro Black"/>
              </a:rPr>
              <a:t>Чистодей</a:t>
            </a:r>
            <a:endParaRPr sz="2300" dirty="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трудолюбие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3" y="3505391"/>
            <a:ext cx="3178006" cy="29813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823" y="6766537"/>
            <a:ext cx="3181350" cy="32384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57547" y="5226789"/>
            <a:ext cx="4653054" cy="118109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39"/>
              </a:spcBef>
            </a:pPr>
            <a:r>
              <a:rPr sz="2300" b="1" spc="95" dirty="0">
                <a:latin typeface="Myriad Pro Black"/>
                <a:cs typeface="Myriad Pro Black"/>
              </a:rPr>
              <a:t>Там, </a:t>
            </a:r>
            <a:r>
              <a:rPr sz="2300" b="1" spc="114" dirty="0">
                <a:latin typeface="Myriad Pro Black"/>
                <a:cs typeface="Myriad Pro Black"/>
              </a:rPr>
              <a:t>где </a:t>
            </a:r>
            <a:r>
              <a:rPr sz="2300" b="1" spc="170" dirty="0">
                <a:latin typeface="Myriad Pro Black"/>
                <a:cs typeface="Myriad Pro Black"/>
              </a:rPr>
              <a:t>мечтают </a:t>
            </a:r>
            <a:r>
              <a:rPr sz="2300" b="1" spc="155" dirty="0" err="1">
                <a:latin typeface="Myriad Pro Black"/>
                <a:cs typeface="Myriad Pro Black"/>
              </a:rPr>
              <a:t>медведи</a:t>
            </a:r>
            <a:r>
              <a:rPr sz="2300" b="1" spc="155" dirty="0">
                <a:latin typeface="Myriad Pro Black"/>
                <a:cs typeface="Myriad Pro Black"/>
              </a:rPr>
              <a:t> </a:t>
            </a:r>
            <a:r>
              <a:rPr sz="2300" b="1" spc="-464" dirty="0">
                <a:latin typeface="Myriad Pro Black"/>
                <a:cs typeface="Myriad Pro Black"/>
              </a:rPr>
              <a:t> </a:t>
            </a:r>
            <a:endParaRPr lang="ru-RU" sz="2300" b="1" spc="-464" dirty="0">
              <a:latin typeface="Myriad Pro Black"/>
              <a:cs typeface="Myriad Pro Black"/>
            </a:endParaRPr>
          </a:p>
          <a:p>
            <a:pPr marL="12700" marR="5080">
              <a:lnSpc>
                <a:spcPct val="115300"/>
              </a:lnSpc>
              <a:spcBef>
                <a:spcPts val="139"/>
              </a:spcBef>
            </a:pPr>
            <a:r>
              <a:rPr sz="2100" spc="61" dirty="0" err="1">
                <a:latin typeface="Arial"/>
                <a:cs typeface="Arial"/>
              </a:rPr>
              <a:t>Понятие</a:t>
            </a:r>
            <a:r>
              <a:rPr sz="2100" spc="61" dirty="0">
                <a:latin typeface="Arial"/>
                <a:cs typeface="Arial"/>
              </a:rPr>
              <a:t>: </a:t>
            </a:r>
            <a:r>
              <a:rPr sz="2100" spc="55" dirty="0">
                <a:latin typeface="Arial"/>
                <a:cs typeface="Arial"/>
              </a:rPr>
              <a:t>ответственность перед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114" dirty="0">
                <a:latin typeface="Arial"/>
                <a:cs typeface="Arial"/>
              </a:rPr>
              <a:t>миром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8418" y="8806497"/>
            <a:ext cx="430593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55" dirty="0">
                <a:latin typeface="Myriad Pro Black"/>
                <a:cs typeface="Myriad Pro Black"/>
              </a:rPr>
              <a:t>Неанисия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86" dirty="0">
                <a:latin typeface="Arial"/>
                <a:cs typeface="Arial"/>
              </a:rPr>
              <a:t>здоровый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образ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136" dirty="0">
                <a:latin typeface="Arial"/>
                <a:cs typeface="Arial"/>
              </a:rPr>
              <a:t>жизни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181101"/>
            <a:ext cx="16459200" cy="8008146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игровых фильмов и методических разработок к ним способствует формированию моральных принципов у детей и подростков, знакомит их с системой вечных духовных ценностей человечества, решает задачи нравственного воспитания личности.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каждого фильма ведется активная социально-творческая работа: акции в поддержку создания фильма, совместные просмотры, обсуждения в группе, написание сочинений и т.д. Все это формирует систему, позволяющую ученикам полноценно погрузиться в творческий процесс и приобрести действенную социальную практику.</a:t>
            </a:r>
          </a:p>
        </p:txBody>
      </p:sp>
    </p:spTree>
    <p:extLst>
      <p:ext uri="{BB962C8B-B14F-4D97-AF65-F5344CB8AC3E}">
        <p14:creationId xmlns:p14="http://schemas.microsoft.com/office/powerpoint/2010/main" val="23792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346329"/>
            <a:ext cx="13716000" cy="2205038"/>
          </a:xfrm>
        </p:spPr>
        <p:txBody>
          <a:bodyPr>
            <a:normAutofit fontScale="90000"/>
          </a:bodyPr>
          <a:lstStyle/>
          <a:p>
            <a:r>
              <a:rPr lang="ru-RU" sz="12000" b="1" i="1" dirty="0" err="1">
                <a:solidFill>
                  <a:srgbClr val="002060"/>
                </a:solidFill>
              </a:rPr>
              <a:t>Киноуроки</a:t>
            </a:r>
            <a:br>
              <a:rPr lang="ru-RU" sz="12000" b="1" i="1" dirty="0">
                <a:solidFill>
                  <a:srgbClr val="002060"/>
                </a:solidFill>
              </a:rPr>
            </a:br>
            <a:r>
              <a:rPr lang="ru-RU" sz="12000" b="1" i="1" dirty="0">
                <a:solidFill>
                  <a:srgbClr val="002060"/>
                </a:solidFill>
              </a:rPr>
              <a:t>в школах России </a:t>
            </a:r>
            <a:br>
              <a:rPr lang="ru-RU" sz="12000" b="1" i="1" dirty="0">
                <a:solidFill>
                  <a:srgbClr val="002060"/>
                </a:solidFill>
              </a:rPr>
            </a:br>
            <a:r>
              <a:rPr lang="ru-RU" dirty="0"/>
              <a:t>Проект, который воспитает поколение выпускников школ с этическими качествами через искусство кино и добрые дела на примере героев фильмов.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77" y="0"/>
            <a:ext cx="3595554" cy="26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916" y="5143502"/>
            <a:ext cx="12534900" cy="9525"/>
          </a:xfrm>
          <a:custGeom>
            <a:avLst/>
            <a:gdLst/>
            <a:ahLst/>
            <a:cxnLst/>
            <a:rect l="l" t="t" r="r" b="b"/>
            <a:pathLst>
              <a:path w="12534900" h="9525">
                <a:moveTo>
                  <a:pt x="12534899" y="9524"/>
                </a:moveTo>
                <a:lnTo>
                  <a:pt x="0" y="9524"/>
                </a:lnTo>
                <a:lnTo>
                  <a:pt x="0" y="0"/>
                </a:lnTo>
                <a:lnTo>
                  <a:pt x="12534899" y="0"/>
                </a:lnTo>
                <a:lnTo>
                  <a:pt x="125348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022" y="495300"/>
            <a:ext cx="6180456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900" spc="25" dirty="0"/>
              <a:t>О</a:t>
            </a:r>
            <a:r>
              <a:rPr sz="8900" spc="-705" dirty="0"/>
              <a:t> </a:t>
            </a:r>
            <a:r>
              <a:rPr sz="8900" spc="105" dirty="0"/>
              <a:t>П</a:t>
            </a:r>
            <a:r>
              <a:rPr sz="8900" spc="-564" dirty="0"/>
              <a:t>Р</a:t>
            </a:r>
            <a:r>
              <a:rPr sz="8900" spc="20" dirty="0"/>
              <a:t>О</a:t>
            </a:r>
            <a:r>
              <a:rPr sz="8900" spc="-1005" dirty="0"/>
              <a:t>Е</a:t>
            </a:r>
            <a:r>
              <a:rPr sz="8900" spc="314" dirty="0"/>
              <a:t>К</a:t>
            </a:r>
            <a:r>
              <a:rPr sz="8900" spc="-500" dirty="0"/>
              <a:t>Т</a:t>
            </a:r>
            <a:r>
              <a:rPr sz="8900" spc="-1000" dirty="0"/>
              <a:t>Е</a:t>
            </a:r>
            <a:endParaRPr sz="8900" dirty="0"/>
          </a:p>
        </p:txBody>
      </p:sp>
      <p:sp>
        <p:nvSpPr>
          <p:cNvPr id="4" name="object 4"/>
          <p:cNvSpPr txBox="1"/>
          <p:nvPr/>
        </p:nvSpPr>
        <p:spPr>
          <a:xfrm>
            <a:off x="1143001" y="4610101"/>
            <a:ext cx="5546726" cy="2418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b="1" spc="70" dirty="0">
                <a:solidFill>
                  <a:srgbClr val="111B1D"/>
                </a:solidFill>
                <a:latin typeface="Arial"/>
                <a:cs typeface="Arial"/>
              </a:rPr>
              <a:t>Цель</a:t>
            </a:r>
            <a:r>
              <a:rPr sz="2500" b="1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500" b="1" spc="136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27800"/>
              </a:lnSpc>
              <a:spcBef>
                <a:spcPts val="2339"/>
              </a:spcBef>
            </a:pPr>
            <a:r>
              <a:rPr sz="2100" spc="80" dirty="0">
                <a:solidFill>
                  <a:srgbClr val="111B1D"/>
                </a:solidFill>
                <a:latin typeface="Arial"/>
                <a:cs typeface="Arial"/>
              </a:rPr>
              <a:t>создание </a:t>
            </a:r>
            <a:r>
              <a:rPr sz="2100" spc="161" dirty="0">
                <a:solidFill>
                  <a:srgbClr val="111B1D"/>
                </a:solidFill>
                <a:latin typeface="Arial"/>
                <a:cs typeface="Arial"/>
              </a:rPr>
              <a:t>инновационной </a:t>
            </a:r>
            <a:r>
              <a:rPr sz="2100" spc="75" dirty="0">
                <a:solidFill>
                  <a:srgbClr val="111B1D"/>
                </a:solidFill>
                <a:latin typeface="Arial"/>
                <a:cs typeface="Arial"/>
              </a:rPr>
              <a:t>системы </a:t>
            </a:r>
            <a:r>
              <a:rPr sz="21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14" dirty="0">
                <a:solidFill>
                  <a:srgbClr val="111B1D"/>
                </a:solidFill>
                <a:latin typeface="Arial"/>
                <a:cs typeface="Arial"/>
              </a:rPr>
              <a:t>воспитания </a:t>
            </a:r>
            <a:r>
              <a:rPr sz="2100" spc="155" dirty="0">
                <a:solidFill>
                  <a:srgbClr val="111B1D"/>
                </a:solidFill>
                <a:latin typeface="Arial"/>
                <a:cs typeface="Arial"/>
              </a:rPr>
              <a:t>гармонично </a:t>
            </a:r>
            <a:r>
              <a:rPr sz="2100" spc="120" dirty="0">
                <a:solidFill>
                  <a:srgbClr val="111B1D"/>
                </a:solidFill>
                <a:latin typeface="Arial"/>
                <a:cs typeface="Arial"/>
              </a:rPr>
              <a:t>развитой </a:t>
            </a:r>
            <a:r>
              <a:rPr sz="2100" spc="186" dirty="0">
                <a:solidFill>
                  <a:srgbClr val="111B1D"/>
                </a:solidFill>
                <a:latin typeface="Arial"/>
                <a:cs typeface="Arial"/>
              </a:rPr>
              <a:t>и </a:t>
            </a:r>
            <a:r>
              <a:rPr sz="2100" spc="1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11" dirty="0">
                <a:solidFill>
                  <a:srgbClr val="111B1D"/>
                </a:solidFill>
                <a:latin typeface="Arial"/>
                <a:cs typeface="Arial"/>
              </a:rPr>
              <a:t>социально</a:t>
            </a:r>
            <a:r>
              <a:rPr sz="2100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111B1D"/>
                </a:solidFill>
                <a:latin typeface="Arial"/>
                <a:cs typeface="Arial"/>
              </a:rPr>
              <a:t>ответственной</a:t>
            </a:r>
            <a:r>
              <a:rPr sz="2100" spc="7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111B1D"/>
                </a:solidFill>
                <a:latin typeface="Arial"/>
                <a:cs typeface="Arial"/>
              </a:rPr>
              <a:t>личности</a:t>
            </a:r>
            <a:r>
              <a:rPr sz="21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111B1D"/>
                </a:solidFill>
                <a:latin typeface="Arial"/>
                <a:cs typeface="Arial"/>
              </a:rPr>
              <a:t>на </a:t>
            </a:r>
            <a:r>
              <a:rPr sz="2100" spc="-59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111B1D"/>
                </a:solidFill>
                <a:latin typeface="Arial"/>
                <a:cs typeface="Arial"/>
              </a:rPr>
              <a:t>основе</a:t>
            </a:r>
            <a:r>
              <a:rPr sz="2100" spc="8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11" dirty="0">
                <a:solidFill>
                  <a:srgbClr val="111B1D"/>
                </a:solidFill>
                <a:latin typeface="Arial"/>
                <a:cs typeface="Arial"/>
              </a:rPr>
              <a:t>нравственных</a:t>
            </a:r>
            <a:r>
              <a:rPr sz="2100" spc="8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111B1D"/>
                </a:solidFill>
                <a:latin typeface="Arial"/>
                <a:cs typeface="Arial"/>
              </a:rPr>
              <a:t>ценностей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400" y="3977039"/>
            <a:ext cx="8839200" cy="4874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spc="114" dirty="0">
                <a:solidFill>
                  <a:srgbClr val="111B1D"/>
                </a:solidFill>
                <a:latin typeface="Arial"/>
                <a:cs typeface="Arial"/>
              </a:rPr>
              <a:t>Миссия</a:t>
            </a:r>
            <a:r>
              <a:rPr sz="3900" b="1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b="1" spc="136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3900" dirty="0">
              <a:latin typeface="Arial"/>
              <a:cs typeface="Arial"/>
            </a:endParaRPr>
          </a:p>
          <a:p>
            <a:pPr marL="12700" marR="5080">
              <a:lnSpc>
                <a:spcPct val="108000"/>
              </a:lnSpc>
              <a:spcBef>
                <a:spcPts val="2914"/>
              </a:spcBef>
            </a:pPr>
            <a:r>
              <a:rPr sz="3900" spc="111" dirty="0">
                <a:solidFill>
                  <a:srgbClr val="111B1D"/>
                </a:solidFill>
                <a:latin typeface="Arial"/>
                <a:cs typeface="Arial"/>
              </a:rPr>
              <a:t>воспитание</a:t>
            </a:r>
            <a:r>
              <a:rPr sz="39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45" dirty="0">
                <a:solidFill>
                  <a:srgbClr val="111B1D"/>
                </a:solidFill>
                <a:latin typeface="Arial"/>
                <a:cs typeface="Arial"/>
              </a:rPr>
              <a:t>поколений</a:t>
            </a:r>
            <a:r>
              <a:rPr sz="39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39" dirty="0">
                <a:solidFill>
                  <a:srgbClr val="111B1D"/>
                </a:solidFill>
                <a:latin typeface="Arial"/>
                <a:cs typeface="Arial"/>
              </a:rPr>
              <a:t>выпускников</a:t>
            </a:r>
            <a:r>
              <a:rPr sz="39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39" dirty="0">
                <a:solidFill>
                  <a:srgbClr val="111B1D"/>
                </a:solidFill>
                <a:latin typeface="Arial"/>
                <a:cs typeface="Arial"/>
              </a:rPr>
              <a:t>школ </a:t>
            </a:r>
            <a:r>
              <a:rPr sz="3900" spc="-60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-20" dirty="0">
                <a:solidFill>
                  <a:srgbClr val="111B1D"/>
                </a:solidFill>
                <a:latin typeface="Lucida Sans Unicode"/>
                <a:cs typeface="Lucida Sans Unicode"/>
              </a:rPr>
              <a:t>2030-2040</a:t>
            </a:r>
            <a:r>
              <a:rPr sz="3900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3900" spc="39" dirty="0">
                <a:solidFill>
                  <a:srgbClr val="111B1D"/>
                </a:solidFill>
                <a:latin typeface="Arial"/>
                <a:cs typeface="Arial"/>
              </a:rPr>
              <a:t>гг</a:t>
            </a:r>
            <a:r>
              <a:rPr sz="3900" spc="39" dirty="0">
                <a:solidFill>
                  <a:srgbClr val="111B1D"/>
                </a:solidFill>
                <a:latin typeface="Lucida Sans Unicode"/>
                <a:cs typeface="Lucida Sans Unicode"/>
              </a:rPr>
              <a:t>.</a:t>
            </a:r>
            <a:r>
              <a:rPr sz="3900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3900" spc="39" dirty="0">
                <a:solidFill>
                  <a:srgbClr val="111B1D"/>
                </a:solidFill>
                <a:latin typeface="Arial"/>
                <a:cs typeface="Arial"/>
              </a:rPr>
              <a:t>со</a:t>
            </a:r>
            <a:r>
              <a:rPr sz="3900" spc="8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11" dirty="0">
                <a:solidFill>
                  <a:srgbClr val="111B1D"/>
                </a:solidFill>
                <a:latin typeface="Arial"/>
                <a:cs typeface="Arial"/>
              </a:rPr>
              <a:t>сформированной </a:t>
            </a:r>
            <a:r>
              <a:rPr sz="39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75" dirty="0">
                <a:solidFill>
                  <a:srgbClr val="111B1D"/>
                </a:solidFill>
                <a:latin typeface="Arial"/>
                <a:cs typeface="Arial"/>
              </a:rPr>
              <a:t>широкой </a:t>
            </a:r>
            <a:r>
              <a:rPr sz="3900" spc="120" dirty="0">
                <a:solidFill>
                  <a:srgbClr val="111B1D"/>
                </a:solidFill>
                <a:latin typeface="Arial"/>
                <a:cs typeface="Arial"/>
              </a:rPr>
              <a:t>библиотекой </a:t>
            </a:r>
            <a:r>
              <a:rPr sz="3900" spc="105" dirty="0">
                <a:solidFill>
                  <a:srgbClr val="111B1D"/>
                </a:solidFill>
                <a:latin typeface="Arial"/>
                <a:cs typeface="Arial"/>
              </a:rPr>
              <a:t>этических </a:t>
            </a:r>
            <a:r>
              <a:rPr sz="3900" spc="39" dirty="0">
                <a:solidFill>
                  <a:srgbClr val="111B1D"/>
                </a:solidFill>
                <a:latin typeface="Arial"/>
                <a:cs typeface="Arial"/>
              </a:rPr>
              <a:t>качеств</a:t>
            </a:r>
            <a:r>
              <a:rPr sz="3900" spc="39" dirty="0">
                <a:solidFill>
                  <a:srgbClr val="111B1D"/>
                </a:solidFill>
                <a:latin typeface="Lucida Sans Unicode"/>
                <a:cs typeface="Lucida Sans Unicode"/>
              </a:rPr>
              <a:t>, </a:t>
            </a:r>
            <a:r>
              <a:rPr sz="3900" spc="-686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sz="3900" spc="130" dirty="0">
                <a:solidFill>
                  <a:srgbClr val="111B1D"/>
                </a:solidFill>
                <a:latin typeface="Arial"/>
                <a:cs typeface="Arial"/>
              </a:rPr>
              <a:t>высоким </a:t>
            </a:r>
            <a:r>
              <a:rPr sz="3900" spc="114" dirty="0">
                <a:solidFill>
                  <a:srgbClr val="111B1D"/>
                </a:solidFill>
                <a:latin typeface="Arial"/>
                <a:cs typeface="Arial"/>
              </a:rPr>
              <a:t>уровнем социальной </a:t>
            </a:r>
            <a:r>
              <a:rPr sz="3900" spc="186" dirty="0">
                <a:solidFill>
                  <a:srgbClr val="111B1D"/>
                </a:solidFill>
                <a:latin typeface="Arial"/>
                <a:cs typeface="Arial"/>
              </a:rPr>
              <a:t>и </a:t>
            </a:r>
            <a:r>
              <a:rPr sz="3900" spc="1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00" dirty="0">
                <a:solidFill>
                  <a:srgbClr val="111B1D"/>
                </a:solidFill>
                <a:latin typeface="Arial"/>
                <a:cs typeface="Arial"/>
              </a:rPr>
              <a:t>интеллектуальной</a:t>
            </a:r>
            <a:r>
              <a:rPr sz="3900" spc="8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3900" spc="114" dirty="0">
                <a:solidFill>
                  <a:srgbClr val="111B1D"/>
                </a:solidFill>
                <a:latin typeface="Arial"/>
                <a:cs typeface="Arial"/>
              </a:rPr>
              <a:t>компетентности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022" y="1947469"/>
            <a:ext cx="16830040" cy="192722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6"/>
              </a:spcBef>
            </a:pPr>
            <a:r>
              <a:rPr sz="2300" spc="-11" dirty="0">
                <a:solidFill>
                  <a:srgbClr val="111B1D"/>
                </a:solidFill>
                <a:latin typeface="Arial"/>
                <a:cs typeface="Arial"/>
              </a:rPr>
              <a:t>ИСКУССТВО</a:t>
            </a:r>
            <a:r>
              <a:rPr sz="2300" spc="15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300" spc="36" dirty="0">
                <a:solidFill>
                  <a:srgbClr val="111B1D"/>
                </a:solidFill>
                <a:latin typeface="Arial"/>
                <a:cs typeface="Arial"/>
              </a:rPr>
              <a:t>НА</a:t>
            </a:r>
            <a:r>
              <a:rPr sz="2300" spc="161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111B1D"/>
                </a:solidFill>
                <a:latin typeface="Arial"/>
                <a:cs typeface="Arial"/>
              </a:rPr>
              <a:t>СЛУЖБЕ</a:t>
            </a:r>
            <a:r>
              <a:rPr sz="2300" spc="161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endParaRPr sz="23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3900" dirty="0">
              <a:latin typeface="Arial"/>
              <a:cs typeface="Arial"/>
            </a:endParaRPr>
          </a:p>
          <a:p>
            <a:pPr marL="4468459" marR="5080">
              <a:lnSpc>
                <a:spcPct val="114599"/>
              </a:lnSpc>
              <a:tabLst>
                <a:tab pos="5585416" algn="l"/>
              </a:tabLst>
            </a:pPr>
            <a:r>
              <a:rPr spc="11" dirty="0">
                <a:latin typeface="Lucida Sans Unicode"/>
                <a:cs typeface="Lucida Sans Unicode"/>
              </a:rPr>
              <a:t>""</a:t>
            </a:r>
            <a:r>
              <a:rPr spc="11" dirty="0">
                <a:latin typeface="Arial"/>
                <a:cs typeface="Arial"/>
              </a:rPr>
              <a:t>КИНОУРОКИ</a:t>
            </a:r>
            <a:r>
              <a:rPr spc="111" dirty="0">
                <a:latin typeface="Arial"/>
                <a:cs typeface="Arial"/>
              </a:rPr>
              <a:t> </a:t>
            </a:r>
            <a:r>
              <a:rPr spc="-36" dirty="0">
                <a:latin typeface="Arial"/>
                <a:cs typeface="Arial"/>
              </a:rPr>
              <a:t>В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55" dirty="0">
                <a:latin typeface="Arial"/>
                <a:cs typeface="Arial"/>
              </a:rPr>
              <a:t>ШКОЛАХ</a:t>
            </a:r>
            <a:r>
              <a:rPr spc="111" dirty="0">
                <a:latin typeface="Arial"/>
                <a:cs typeface="Arial"/>
              </a:rPr>
              <a:t> </a:t>
            </a:r>
            <a:r>
              <a:rPr spc="-39" dirty="0">
                <a:latin typeface="Arial"/>
                <a:cs typeface="Arial"/>
              </a:rPr>
              <a:t>РОССИИ</a:t>
            </a:r>
            <a:r>
              <a:rPr spc="-39" dirty="0">
                <a:latin typeface="Lucida Sans Unicode"/>
                <a:cs typeface="Lucida Sans Unicode"/>
              </a:rPr>
              <a:t>"</a:t>
            </a:r>
            <a:r>
              <a:rPr spc="45" dirty="0">
                <a:latin typeface="Lucida Sans Unicode"/>
                <a:cs typeface="Lucida Sans Unicode"/>
              </a:rPr>
              <a:t> </a:t>
            </a:r>
            <a:r>
              <a:rPr spc="14" dirty="0">
                <a:latin typeface="Lucida Sans Unicode"/>
                <a:cs typeface="Lucida Sans Unicode"/>
              </a:rPr>
              <a:t>-</a:t>
            </a:r>
            <a:r>
              <a:rPr spc="39" dirty="0">
                <a:latin typeface="Lucida Sans Unicode"/>
                <a:cs typeface="Lucida Sans Unicode"/>
              </a:rPr>
              <a:t> </a:t>
            </a:r>
            <a:r>
              <a:rPr spc="-64" dirty="0">
                <a:latin typeface="Arial"/>
                <a:cs typeface="Arial"/>
              </a:rPr>
              <a:t>ЭТО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ИННОВАЦИОННАЯ</a:t>
            </a:r>
            <a:r>
              <a:rPr spc="111" dirty="0">
                <a:latin typeface="Arial"/>
                <a:cs typeface="Arial"/>
              </a:rPr>
              <a:t> </a:t>
            </a:r>
            <a:r>
              <a:rPr spc="-39" dirty="0">
                <a:latin typeface="Arial"/>
                <a:cs typeface="Arial"/>
              </a:rPr>
              <a:t>СИСТЕМА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ВОСПИТАНИЯ</a:t>
            </a:r>
            <a:r>
              <a:rPr spc="-11" dirty="0">
                <a:latin typeface="Lucida Sans Unicode"/>
                <a:cs typeface="Lucida Sans Unicode"/>
              </a:rPr>
              <a:t>.</a:t>
            </a:r>
            <a:r>
              <a:rPr spc="39" dirty="0">
                <a:latin typeface="Lucida Sans Unicode"/>
                <a:cs typeface="Lucida Sans Unicode"/>
              </a:rPr>
              <a:t> </a:t>
            </a:r>
            <a:r>
              <a:rPr spc="-36" dirty="0">
                <a:latin typeface="Arial"/>
                <a:cs typeface="Arial"/>
              </a:rPr>
              <a:t>В</a:t>
            </a:r>
            <a:r>
              <a:rPr spc="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РАМКАХ</a:t>
            </a:r>
            <a:r>
              <a:rPr spc="111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ПРОЕКТА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36" dirty="0">
                <a:latin typeface="Arial"/>
                <a:cs typeface="Arial"/>
              </a:rPr>
              <a:t>СОЗДАЮТСЯ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50" dirty="0">
                <a:latin typeface="Arial"/>
                <a:cs typeface="Arial"/>
              </a:rPr>
              <a:t>КИНОУРОКИ </a:t>
            </a:r>
            <a:r>
              <a:rPr spc="14" dirty="0">
                <a:latin typeface="Lucida Sans Unicode"/>
                <a:cs typeface="Lucida Sans Unicode"/>
              </a:rPr>
              <a:t>- </a:t>
            </a:r>
            <a:r>
              <a:rPr spc="-11" dirty="0">
                <a:latin typeface="Arial"/>
                <a:cs typeface="Arial"/>
              </a:rPr>
              <a:t>ПРОФЕССИОНАЛЬНЫЕ </a:t>
            </a:r>
            <a:r>
              <a:rPr spc="-55" dirty="0">
                <a:latin typeface="Arial"/>
                <a:cs typeface="Arial"/>
              </a:rPr>
              <a:t>ХУДОЖЕСТВЕННЫЕ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80" dirty="0">
                <a:latin typeface="Arial"/>
                <a:cs typeface="Arial"/>
              </a:rPr>
              <a:t>ФИЛЬМЫ </a:t>
            </a:r>
            <a:r>
              <a:rPr spc="11" dirty="0">
                <a:latin typeface="Arial"/>
                <a:cs typeface="Arial"/>
              </a:rPr>
              <a:t>ДЛЯ </a:t>
            </a:r>
            <a:r>
              <a:rPr spc="80" dirty="0">
                <a:latin typeface="Arial"/>
                <a:cs typeface="Arial"/>
              </a:rPr>
              <a:t>ШКОЛЬНИКОВ </a:t>
            </a:r>
            <a:r>
              <a:rPr dirty="0">
                <a:latin typeface="Arial"/>
                <a:cs typeface="Arial"/>
              </a:rPr>
              <a:t>О 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86" dirty="0">
                <a:latin typeface="Arial"/>
                <a:cs typeface="Arial"/>
              </a:rPr>
              <a:t>ДРУЖБЕ</a:t>
            </a:r>
            <a:r>
              <a:rPr spc="-86" dirty="0">
                <a:latin typeface="Lucida Sans Unicode"/>
                <a:cs typeface="Lucida Sans Unicode"/>
              </a:rPr>
              <a:t>,	</a:t>
            </a:r>
            <a:r>
              <a:rPr spc="-25" dirty="0">
                <a:latin typeface="Arial"/>
                <a:cs typeface="Arial"/>
              </a:rPr>
              <a:t>СПРАВЕДЛИВОСТИ</a:t>
            </a:r>
            <a:r>
              <a:rPr spc="-25" dirty="0">
                <a:latin typeface="Lucida Sans Unicode"/>
                <a:cs typeface="Lucida Sans Unicode"/>
              </a:rPr>
              <a:t>,</a:t>
            </a:r>
            <a:r>
              <a:rPr spc="39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Arial"/>
                <a:cs typeface="Arial"/>
              </a:rPr>
              <a:t>БЛАГОРОДСТВЕ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86" dirty="0">
                <a:latin typeface="Arial"/>
                <a:cs typeface="Arial"/>
              </a:rPr>
              <a:t>И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-11" dirty="0">
                <a:latin typeface="Arial"/>
                <a:cs typeface="Arial"/>
              </a:rPr>
              <a:t>ДРУГИХ</a:t>
            </a:r>
            <a:r>
              <a:rPr spc="111" dirty="0">
                <a:latin typeface="Arial"/>
                <a:cs typeface="Arial"/>
              </a:rPr>
              <a:t> </a:t>
            </a:r>
            <a:r>
              <a:rPr spc="-36" dirty="0">
                <a:latin typeface="Arial"/>
                <a:cs typeface="Arial"/>
              </a:rPr>
              <a:t>НРАВСТВЕННЫХ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ЧЕЛОВЕЧЕСКИХ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КАЧЕСТВАХ</a:t>
            </a:r>
            <a:r>
              <a:rPr spc="-50" dirty="0">
                <a:latin typeface="Lucida Sans Unicode"/>
                <a:cs typeface="Lucida Sans Unicode"/>
              </a:rPr>
              <a:t>.</a:t>
            </a:r>
            <a:endParaRPr dirty="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52" y="7797820"/>
            <a:ext cx="1866900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9684" b="33605"/>
          <a:stretch/>
        </p:blipFill>
        <p:spPr bwMode="auto">
          <a:xfrm>
            <a:off x="-149" y="0"/>
            <a:ext cx="14541038" cy="37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" y="4171393"/>
            <a:ext cx="12251442" cy="51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43" y="1039044"/>
            <a:ext cx="9123858" cy="38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4427" r="9005" b="21810"/>
          <a:stretch/>
        </p:blipFill>
        <p:spPr bwMode="auto">
          <a:xfrm>
            <a:off x="6886338" y="6323164"/>
            <a:ext cx="11448256" cy="34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5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25" y="207196"/>
            <a:ext cx="8419206" cy="99758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8406" y="5"/>
            <a:ext cx="7326952" cy="3371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50320" y="3353094"/>
            <a:ext cx="226885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1"/>
              </a:spcBef>
            </a:pPr>
            <a:r>
              <a:rPr sz="3700" spc="-45" dirty="0">
                <a:solidFill>
                  <a:srgbClr val="B46164"/>
                </a:solidFill>
              </a:rPr>
              <a:t>ТАБЛИЦА</a:t>
            </a:r>
            <a:endParaRPr sz="3700"/>
          </a:p>
        </p:txBody>
      </p:sp>
      <p:sp>
        <p:nvSpPr>
          <p:cNvPr id="5" name="object 5"/>
          <p:cNvSpPr txBox="1"/>
          <p:nvPr/>
        </p:nvSpPr>
        <p:spPr>
          <a:xfrm>
            <a:off x="9650047" y="3929996"/>
            <a:ext cx="32778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12111" algn="l"/>
              </a:tabLst>
            </a:pP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5" dirty="0">
                <a:latin typeface="Calibri"/>
                <a:cs typeface="Calibri"/>
              </a:rPr>
              <a:t>у</a:t>
            </a:r>
            <a:r>
              <a:rPr sz="2000" spc="120" dirty="0">
                <a:latin typeface="Calibri"/>
                <a:cs typeface="Calibri"/>
              </a:rPr>
              <a:t>х</a:t>
            </a:r>
            <a:r>
              <a:rPr sz="2000" spc="111" dirty="0">
                <a:latin typeface="Calibri"/>
                <a:cs typeface="Calibri"/>
              </a:rPr>
              <a:t>о</a:t>
            </a:r>
            <a:r>
              <a:rPr sz="2000" spc="164" dirty="0">
                <a:latin typeface="Calibri"/>
                <a:cs typeface="Calibri"/>
              </a:rPr>
              <a:t>в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11" dirty="0">
                <a:latin typeface="Calibri"/>
                <a:cs typeface="Calibri"/>
              </a:rPr>
              <a:t>о</a:t>
            </a:r>
            <a:r>
              <a:rPr sz="2000" spc="25" dirty="0">
                <a:latin typeface="Calibri"/>
                <a:cs typeface="Calibri"/>
              </a:rPr>
              <a:t>-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95" dirty="0">
                <a:latin typeface="Calibri"/>
                <a:cs typeface="Calibri"/>
              </a:rPr>
              <a:t>а</a:t>
            </a:r>
            <a:r>
              <a:rPr sz="2000" spc="164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с</a:t>
            </a:r>
            <a:r>
              <a:rPr sz="2000" spc="111" dirty="0">
                <a:latin typeface="Calibri"/>
                <a:cs typeface="Calibri"/>
              </a:rPr>
              <a:t>т</a:t>
            </a:r>
            <a:r>
              <a:rPr sz="2000" spc="164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нн</a:t>
            </a:r>
            <a:r>
              <a:rPr sz="2000" spc="105" dirty="0">
                <a:latin typeface="Calibri"/>
                <a:cs typeface="Calibri"/>
              </a:rPr>
              <a:t>ы</a:t>
            </a:r>
            <a:r>
              <a:rPr sz="2000" spc="125" dirty="0">
                <a:latin typeface="Calibri"/>
                <a:cs typeface="Calibri"/>
              </a:rPr>
              <a:t>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14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0046" y="4282421"/>
            <a:ext cx="32918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62723" algn="l"/>
                <a:tab pos="2179302" algn="l"/>
              </a:tabLst>
            </a:pPr>
            <a:r>
              <a:rPr sz="2000" spc="95" dirty="0">
                <a:latin typeface="Calibri"/>
                <a:cs typeface="Calibri"/>
              </a:rPr>
              <a:t>ценностей)	</a:t>
            </a:r>
            <a:r>
              <a:rPr sz="2000" spc="45" dirty="0">
                <a:latin typeface="Calibri"/>
                <a:cs typeface="Calibri"/>
              </a:rPr>
              <a:t>для	</a:t>
            </a:r>
            <a:r>
              <a:rPr sz="2000" spc="86" dirty="0">
                <a:latin typeface="Calibri"/>
                <a:cs typeface="Calibri"/>
              </a:rPr>
              <a:t>создания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21782" y="3882295"/>
            <a:ext cx="2946400" cy="72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424">
              <a:lnSpc>
                <a:spcPct val="115599"/>
              </a:lnSpc>
              <a:spcBef>
                <a:spcPts val="100"/>
              </a:spcBef>
              <a:tabLst>
                <a:tab pos="1505574" algn="l"/>
                <a:tab pos="1783066" algn="l"/>
                <a:tab pos="2780642" algn="l"/>
              </a:tabLst>
            </a:pPr>
            <a:r>
              <a:rPr sz="2000" spc="105" dirty="0">
                <a:latin typeface="Calibri"/>
                <a:cs typeface="Calibri"/>
              </a:rPr>
              <a:t>моральных		</a:t>
            </a:r>
            <a:r>
              <a:rPr sz="2000" spc="120" dirty="0">
                <a:latin typeface="Calibri"/>
                <a:cs typeface="Calibri"/>
              </a:rPr>
              <a:t>понятий 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с</a:t>
            </a:r>
            <a:r>
              <a:rPr sz="2000" spc="105" dirty="0">
                <a:latin typeface="Calibri"/>
                <a:cs typeface="Calibri"/>
              </a:rPr>
              <a:t>ц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95" dirty="0">
                <a:latin typeface="Calibri"/>
                <a:cs typeface="Calibri"/>
              </a:rPr>
              <a:t>а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1" dirty="0">
                <a:latin typeface="Calibri"/>
                <a:cs typeface="Calibri"/>
              </a:rPr>
              <a:t>и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7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86" dirty="0">
                <a:latin typeface="Calibri"/>
                <a:cs typeface="Calibri"/>
              </a:rPr>
              <a:t>ф</a:t>
            </a:r>
            <a:r>
              <a:rPr sz="2000" spc="111" dirty="0">
                <a:latin typeface="Calibri"/>
                <a:cs typeface="Calibri"/>
              </a:rPr>
              <a:t>и</a:t>
            </a:r>
            <a:r>
              <a:rPr sz="2000" spc="61" dirty="0">
                <a:latin typeface="Calibri"/>
                <a:cs typeface="Calibri"/>
              </a:rPr>
              <a:t>л</a:t>
            </a:r>
            <a:r>
              <a:rPr sz="2000" spc="189" dirty="0">
                <a:latin typeface="Calibri"/>
                <a:cs typeface="Calibri"/>
              </a:rPr>
              <a:t>ь</a:t>
            </a:r>
            <a:r>
              <a:rPr sz="2000" spc="-11" dirty="0">
                <a:latin typeface="Calibri"/>
                <a:cs typeface="Calibri"/>
              </a:rPr>
              <a:t>м</a:t>
            </a:r>
            <a:r>
              <a:rPr sz="2000" spc="111" dirty="0">
                <a:latin typeface="Calibri"/>
                <a:cs typeface="Calibri"/>
              </a:rPr>
              <a:t>о</a:t>
            </a:r>
            <a:r>
              <a:rPr sz="2000" spc="17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14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19354" y="3882295"/>
            <a:ext cx="1509396" cy="72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39" marR="5080" indent="-28575">
              <a:lnSpc>
                <a:spcPct val="115599"/>
              </a:lnSpc>
              <a:spcBef>
                <a:spcPts val="100"/>
              </a:spcBef>
            </a:pPr>
            <a:r>
              <a:rPr sz="2000" spc="-70" dirty="0">
                <a:latin typeface="Calibri"/>
                <a:cs typeface="Calibri"/>
              </a:rPr>
              <a:t>(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1" dirty="0">
                <a:latin typeface="Calibri"/>
                <a:cs typeface="Calibri"/>
              </a:rPr>
              <a:t>и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05" dirty="0">
                <a:latin typeface="Calibri"/>
                <a:cs typeface="Calibri"/>
              </a:rPr>
              <a:t>ц</a:t>
            </a:r>
            <a:r>
              <a:rPr sz="2000" spc="111" dirty="0">
                <a:latin typeface="Calibri"/>
                <a:cs typeface="Calibri"/>
              </a:rPr>
              <a:t>и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11" dirty="0">
                <a:latin typeface="Calibri"/>
                <a:cs typeface="Calibri"/>
              </a:rPr>
              <a:t>о</a:t>
            </a:r>
            <a:r>
              <a:rPr sz="2000" spc="164" dirty="0">
                <a:latin typeface="Calibri"/>
                <a:cs typeface="Calibri"/>
              </a:rPr>
              <a:t>в</a:t>
            </a:r>
            <a:r>
              <a:rPr sz="2000" spc="-64" dirty="0">
                <a:latin typeface="Calibri"/>
                <a:cs typeface="Calibri"/>
              </a:rPr>
              <a:t>,  </a:t>
            </a:r>
            <a:r>
              <a:rPr sz="2000" spc="155" dirty="0">
                <a:latin typeface="Calibri"/>
                <a:cs typeface="Calibri"/>
              </a:rPr>
              <a:t>п</a:t>
            </a:r>
            <a:r>
              <a:rPr sz="2000" spc="130" dirty="0">
                <a:latin typeface="Calibri"/>
                <a:cs typeface="Calibri"/>
              </a:rPr>
              <a:t>р</a:t>
            </a:r>
            <a:r>
              <a:rPr sz="2000" spc="111" dirty="0">
                <a:latin typeface="Calibri"/>
                <a:cs typeface="Calibri"/>
              </a:rPr>
              <a:t>о</a:t>
            </a:r>
            <a:r>
              <a:rPr sz="2000" spc="164" dirty="0">
                <a:latin typeface="Calibri"/>
                <a:cs typeface="Calibri"/>
              </a:rPr>
              <a:t>в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95" dirty="0">
                <a:latin typeface="Calibri"/>
                <a:cs typeface="Calibri"/>
              </a:rPr>
              <a:t>е</a:t>
            </a:r>
            <a:r>
              <a:rPr sz="2000" spc="145" dirty="0">
                <a:latin typeface="Calibri"/>
                <a:cs typeface="Calibri"/>
              </a:rPr>
              <a:t>н</a:t>
            </a:r>
            <a:r>
              <a:rPr sz="2000" spc="111" dirty="0">
                <a:latin typeface="Calibri"/>
                <a:cs typeface="Calibri"/>
              </a:rPr>
              <a:t>и</a:t>
            </a:r>
            <a:r>
              <a:rPr sz="2000" spc="105" dirty="0"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9650047" y="4587145"/>
            <a:ext cx="8083550" cy="306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4" algn="just">
              <a:lnSpc>
                <a:spcPct val="115599"/>
              </a:lnSpc>
              <a:spcBef>
                <a:spcPts val="100"/>
              </a:spcBef>
            </a:pPr>
            <a:r>
              <a:rPr spc="120" dirty="0"/>
              <a:t>воспитательной </a:t>
            </a:r>
            <a:r>
              <a:rPr spc="105" dirty="0"/>
              <a:t>работы </a:t>
            </a:r>
            <a:r>
              <a:rPr spc="170" dirty="0"/>
              <a:t>в </a:t>
            </a:r>
            <a:r>
              <a:rPr spc="70" dirty="0"/>
              <a:t>рамках </a:t>
            </a:r>
            <a:r>
              <a:rPr spc="95" dirty="0"/>
              <a:t>проекта </a:t>
            </a:r>
            <a:r>
              <a:rPr spc="64" dirty="0"/>
              <a:t>"Киноуроки </a:t>
            </a:r>
            <a:r>
              <a:rPr spc="170" dirty="0"/>
              <a:t>в </a:t>
            </a:r>
            <a:r>
              <a:rPr spc="105" dirty="0"/>
              <a:t>школах </a:t>
            </a:r>
            <a:r>
              <a:rPr spc="111" dirty="0"/>
              <a:t> </a:t>
            </a:r>
            <a:r>
              <a:rPr spc="80" dirty="0"/>
              <a:t>России"</a:t>
            </a:r>
          </a:p>
          <a:p>
            <a:pPr marL="12700" algn="just">
              <a:spcBef>
                <a:spcPts val="2045"/>
              </a:spcBef>
            </a:pPr>
            <a:r>
              <a:rPr sz="2900" spc="150" dirty="0">
                <a:solidFill>
                  <a:srgbClr val="B46164"/>
                </a:solidFill>
              </a:rPr>
              <a:t>Один</a:t>
            </a:r>
            <a:r>
              <a:rPr sz="2900" spc="86" dirty="0">
                <a:solidFill>
                  <a:srgbClr val="B46164"/>
                </a:solidFill>
              </a:rPr>
              <a:t> </a:t>
            </a:r>
            <a:r>
              <a:rPr sz="2900" spc="125" dirty="0">
                <a:solidFill>
                  <a:srgbClr val="B46164"/>
                </a:solidFill>
              </a:rPr>
              <a:t>фильм</a:t>
            </a:r>
            <a:r>
              <a:rPr sz="2900" spc="86" dirty="0">
                <a:solidFill>
                  <a:srgbClr val="B46164"/>
                </a:solidFill>
              </a:rPr>
              <a:t> </a:t>
            </a:r>
            <a:r>
              <a:rPr sz="2900" spc="39" dirty="0">
                <a:solidFill>
                  <a:srgbClr val="B46164"/>
                </a:solidFill>
              </a:rPr>
              <a:t>-</a:t>
            </a:r>
            <a:r>
              <a:rPr sz="2900" spc="86" dirty="0">
                <a:solidFill>
                  <a:srgbClr val="B46164"/>
                </a:solidFill>
              </a:rPr>
              <a:t> </a:t>
            </a:r>
            <a:r>
              <a:rPr sz="2900" spc="120" dirty="0">
                <a:solidFill>
                  <a:srgbClr val="B46164"/>
                </a:solidFill>
              </a:rPr>
              <a:t>одно</a:t>
            </a:r>
            <a:r>
              <a:rPr sz="2900" spc="86" dirty="0">
                <a:solidFill>
                  <a:srgbClr val="B46164"/>
                </a:solidFill>
              </a:rPr>
              <a:t> </a:t>
            </a:r>
            <a:r>
              <a:rPr sz="2900" spc="180" dirty="0">
                <a:solidFill>
                  <a:srgbClr val="B46164"/>
                </a:solidFill>
              </a:rPr>
              <a:t>нравственное</a:t>
            </a:r>
            <a:r>
              <a:rPr sz="2900" spc="86" dirty="0">
                <a:solidFill>
                  <a:srgbClr val="B46164"/>
                </a:solidFill>
              </a:rPr>
              <a:t> </a:t>
            </a:r>
            <a:r>
              <a:rPr sz="2900" spc="170" dirty="0">
                <a:solidFill>
                  <a:srgbClr val="B46164"/>
                </a:solidFill>
              </a:rPr>
              <a:t>понятие</a:t>
            </a:r>
            <a:endParaRPr sz="2900" dirty="0"/>
          </a:p>
          <a:p>
            <a:pPr marL="12700" marR="5080" algn="just">
              <a:lnSpc>
                <a:spcPct val="115599"/>
              </a:lnSpc>
              <a:spcBef>
                <a:spcPts val="1614"/>
              </a:spcBef>
              <a:tabLst>
                <a:tab pos="2401550" algn="l"/>
                <a:tab pos="4645624" algn="l"/>
                <a:tab pos="6939859" algn="l"/>
              </a:tabLst>
            </a:pPr>
            <a:r>
              <a:rPr spc="130" dirty="0"/>
              <a:t>Нравственное </a:t>
            </a:r>
            <a:r>
              <a:rPr spc="120" dirty="0"/>
              <a:t>понятие </a:t>
            </a:r>
            <a:r>
              <a:rPr spc="100" dirty="0"/>
              <a:t>раскрывается </a:t>
            </a:r>
            <a:r>
              <a:rPr spc="170" dirty="0"/>
              <a:t>в </a:t>
            </a:r>
            <a:r>
              <a:rPr spc="80" dirty="0"/>
              <a:t>сюжете </a:t>
            </a:r>
            <a:r>
              <a:rPr spc="64" dirty="0"/>
              <a:t>фильма, </a:t>
            </a:r>
            <a:r>
              <a:rPr spc="114" dirty="0"/>
              <a:t>снятого </a:t>
            </a:r>
            <a:r>
              <a:rPr spc="136" dirty="0"/>
              <a:t>по </a:t>
            </a:r>
            <a:r>
              <a:rPr spc="-439" dirty="0"/>
              <a:t> </a:t>
            </a:r>
            <a:r>
              <a:rPr spc="114" dirty="0"/>
              <a:t>специально</a:t>
            </a:r>
            <a:r>
              <a:rPr spc="120" dirty="0"/>
              <a:t> </a:t>
            </a:r>
            <a:r>
              <a:rPr spc="70" dirty="0"/>
              <a:t>созданному</a:t>
            </a:r>
            <a:r>
              <a:rPr spc="75" dirty="0"/>
              <a:t> </a:t>
            </a:r>
            <a:r>
              <a:rPr spc="100" dirty="0"/>
              <a:t>сценарию.</a:t>
            </a:r>
            <a:r>
              <a:rPr spc="105" dirty="0"/>
              <a:t> </a:t>
            </a:r>
            <a:r>
              <a:rPr spc="125" dirty="0"/>
              <a:t>Направленность</a:t>
            </a:r>
            <a:r>
              <a:rPr spc="130" dirty="0"/>
              <a:t> </a:t>
            </a:r>
            <a:r>
              <a:rPr spc="64" dirty="0"/>
              <a:t>фильма, </a:t>
            </a:r>
            <a:r>
              <a:rPr spc="70" dirty="0"/>
              <a:t> </a:t>
            </a:r>
            <a:r>
              <a:rPr spc="130" dirty="0"/>
              <a:t>р</a:t>
            </a:r>
            <a:r>
              <a:rPr spc="95" dirty="0"/>
              <a:t>е</a:t>
            </a:r>
            <a:r>
              <a:rPr spc="145" dirty="0"/>
              <a:t>г</a:t>
            </a:r>
            <a:r>
              <a:rPr spc="111" dirty="0"/>
              <a:t>ио</a:t>
            </a:r>
            <a:r>
              <a:rPr spc="145" dirty="0"/>
              <a:t>н</a:t>
            </a:r>
            <a:r>
              <a:rPr spc="95" dirty="0"/>
              <a:t>а</a:t>
            </a:r>
            <a:r>
              <a:rPr spc="61" dirty="0"/>
              <a:t>л</a:t>
            </a:r>
            <a:r>
              <a:rPr spc="189" dirty="0"/>
              <a:t>ь</a:t>
            </a:r>
            <a:r>
              <a:rPr spc="145" dirty="0"/>
              <a:t>н</a:t>
            </a:r>
            <a:r>
              <a:rPr spc="105" dirty="0"/>
              <a:t>ы</a:t>
            </a:r>
            <a:r>
              <a:rPr spc="100" dirty="0"/>
              <a:t>е</a:t>
            </a:r>
            <a:r>
              <a:rPr dirty="0"/>
              <a:t>	</a:t>
            </a:r>
            <a:r>
              <a:rPr spc="111" dirty="0"/>
              <a:t>о</a:t>
            </a:r>
            <a:r>
              <a:rPr spc="95" dirty="0"/>
              <a:t>с</a:t>
            </a:r>
            <a:r>
              <a:rPr spc="111" dirty="0"/>
              <a:t>о</a:t>
            </a:r>
            <a:r>
              <a:rPr spc="75" dirty="0"/>
              <a:t>б</a:t>
            </a:r>
            <a:r>
              <a:rPr spc="95" dirty="0"/>
              <a:t>е</a:t>
            </a:r>
            <a:r>
              <a:rPr spc="145" dirty="0"/>
              <a:t>нн</a:t>
            </a:r>
            <a:r>
              <a:rPr spc="111" dirty="0"/>
              <a:t>о</a:t>
            </a:r>
            <a:r>
              <a:rPr spc="95" dirty="0"/>
              <a:t>с</a:t>
            </a:r>
            <a:r>
              <a:rPr spc="111" dirty="0"/>
              <a:t>ти</a:t>
            </a:r>
            <a:r>
              <a:rPr spc="-70" dirty="0"/>
              <a:t>,</a:t>
            </a:r>
            <a:r>
              <a:rPr dirty="0"/>
              <a:t>	</a:t>
            </a:r>
            <a:r>
              <a:rPr spc="111" dirty="0"/>
              <a:t>и</a:t>
            </a:r>
            <a:r>
              <a:rPr spc="95" dirty="0"/>
              <a:t>с</a:t>
            </a:r>
            <a:r>
              <a:rPr spc="111" dirty="0"/>
              <a:t>то</a:t>
            </a:r>
            <a:r>
              <a:rPr spc="130" dirty="0"/>
              <a:t>р</a:t>
            </a:r>
            <a:r>
              <a:rPr spc="111" dirty="0"/>
              <a:t>и</a:t>
            </a:r>
            <a:r>
              <a:rPr spc="214" dirty="0"/>
              <a:t>ч</a:t>
            </a:r>
            <a:r>
              <a:rPr spc="95" dirty="0"/>
              <a:t>ес</a:t>
            </a:r>
            <a:r>
              <a:rPr spc="-14" dirty="0"/>
              <a:t>к</a:t>
            </a:r>
            <a:r>
              <a:rPr spc="111" dirty="0"/>
              <a:t>и</a:t>
            </a:r>
            <a:r>
              <a:rPr spc="100" dirty="0"/>
              <a:t>е</a:t>
            </a:r>
            <a:r>
              <a:rPr dirty="0"/>
              <a:t>	</a:t>
            </a:r>
            <a:r>
              <a:rPr spc="61" dirty="0"/>
              <a:t>л</a:t>
            </a:r>
            <a:r>
              <a:rPr spc="111" dirty="0"/>
              <a:t>и</a:t>
            </a:r>
            <a:r>
              <a:rPr spc="214" dirty="0"/>
              <a:t>ч</a:t>
            </a:r>
            <a:r>
              <a:rPr spc="145" dirty="0"/>
              <a:t>н</a:t>
            </a:r>
            <a:r>
              <a:rPr spc="111" dirty="0"/>
              <a:t>о</a:t>
            </a:r>
            <a:r>
              <a:rPr spc="95" dirty="0"/>
              <a:t>с</a:t>
            </a:r>
            <a:r>
              <a:rPr spc="111" dirty="0"/>
              <a:t>т</a:t>
            </a:r>
            <a:r>
              <a:rPr spc="70" dirty="0"/>
              <a:t>и  </a:t>
            </a:r>
            <a:r>
              <a:rPr spc="100" dirty="0"/>
              <a:t>определяются</a:t>
            </a:r>
            <a:r>
              <a:rPr spc="61" dirty="0"/>
              <a:t> </a:t>
            </a:r>
            <a:r>
              <a:rPr spc="136" dirty="0"/>
              <a:t>по</a:t>
            </a:r>
            <a:r>
              <a:rPr spc="64" dirty="0"/>
              <a:t> </a:t>
            </a:r>
            <a:r>
              <a:rPr spc="105" dirty="0"/>
              <a:t>согласованию.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50046" y="7774417"/>
            <a:ext cx="6885356" cy="1299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55" dirty="0">
                <a:solidFill>
                  <a:srgbClr val="B46164"/>
                </a:solidFill>
                <a:latin typeface="Arial"/>
                <a:cs typeface="Arial"/>
              </a:rPr>
              <a:t>ОДИН</a:t>
            </a:r>
            <a:r>
              <a:rPr sz="3600" spc="-70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14" dirty="0">
                <a:solidFill>
                  <a:srgbClr val="B46164"/>
                </a:solidFill>
                <a:latin typeface="Arial"/>
                <a:cs typeface="Arial"/>
              </a:rPr>
              <a:t>КИНОУРОК</a:t>
            </a:r>
            <a:endParaRPr sz="3600" dirty="0">
              <a:latin typeface="Arial"/>
              <a:cs typeface="Arial"/>
            </a:endParaRPr>
          </a:p>
          <a:p>
            <a:pPr marL="12700">
              <a:spcBef>
                <a:spcPts val="705"/>
              </a:spcBef>
            </a:pPr>
            <a:r>
              <a:rPr sz="3600" spc="20" dirty="0">
                <a:solidFill>
                  <a:srgbClr val="B46164"/>
                </a:solidFill>
                <a:latin typeface="Arial"/>
                <a:cs typeface="Arial"/>
              </a:rPr>
              <a:t>ОДНО</a:t>
            </a:r>
            <a:r>
              <a:rPr sz="3600" spc="-105" dirty="0">
                <a:solidFill>
                  <a:srgbClr val="B46164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B46164"/>
                </a:solidFill>
                <a:latin typeface="Arial"/>
                <a:cs typeface="Arial"/>
              </a:rPr>
              <a:t>КАЧЕСТВО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800100"/>
            <a:ext cx="16459200" cy="1021080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восприятия 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 — через просмотр фильма.</a:t>
            </a:r>
          </a:p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 — через обсуждение в классе и дома.</a:t>
            </a:r>
          </a:p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 — через участие школьников в организованной созидательной деятельности, социальной практике/акции по теме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068" y="2220224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29713" y="2543156"/>
            <a:ext cx="5079366" cy="84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75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100" spc="-22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100" spc="-24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1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-630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2100" spc="-70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100" spc="180" dirty="0">
                <a:solidFill>
                  <a:srgbClr val="111B1D"/>
                </a:solidFill>
                <a:latin typeface="Arial"/>
                <a:cs typeface="Arial"/>
              </a:rPr>
              <a:t>М</a:t>
            </a:r>
            <a:r>
              <a:rPr sz="21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100" spc="130" dirty="0">
                <a:solidFill>
                  <a:srgbClr val="111B1D"/>
                </a:solidFill>
                <a:latin typeface="Arial"/>
                <a:cs typeface="Arial"/>
              </a:rPr>
              <a:t>ЛЛ</a:t>
            </a:r>
            <a:r>
              <a:rPr sz="21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61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2100" spc="-64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21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286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21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100" spc="-14" dirty="0">
                <a:solidFill>
                  <a:srgbClr val="111B1D"/>
                </a:solidFill>
                <a:latin typeface="Arial"/>
                <a:cs typeface="Arial"/>
              </a:rPr>
              <a:t>Ь</a:t>
            </a:r>
            <a:r>
              <a:rPr sz="2100" spc="61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2100" spc="125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21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-39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endParaRPr sz="2100">
              <a:latin typeface="Arial"/>
              <a:cs typeface="Arial"/>
            </a:endParaRPr>
          </a:p>
          <a:p>
            <a:pPr marL="12700">
              <a:spcBef>
                <a:spcPts val="1564"/>
              </a:spcBef>
            </a:pPr>
            <a:r>
              <a:rPr sz="2000" spc="145" dirty="0">
                <a:solidFill>
                  <a:srgbClr val="111B1D"/>
                </a:solidFill>
                <a:latin typeface="Arial"/>
                <a:cs typeface="Arial"/>
              </a:rPr>
              <a:t>приняли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6" dirty="0">
                <a:solidFill>
                  <a:srgbClr val="111B1D"/>
                </a:solidFill>
                <a:latin typeface="Arial"/>
                <a:cs typeface="Arial"/>
              </a:rPr>
              <a:t>участие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6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создании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6" dirty="0">
                <a:solidFill>
                  <a:srgbClr val="111B1D"/>
                </a:solidFill>
                <a:latin typeface="Arial"/>
                <a:cs typeface="Arial"/>
              </a:rPr>
              <a:t>фильмов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9712" y="5536458"/>
            <a:ext cx="4122420" cy="84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75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130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2100" spc="-22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100" spc="-245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21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-611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2100" spc="11" dirty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2100" spc="-70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100" spc="-105" dirty="0">
                <a:solidFill>
                  <a:srgbClr val="111B1D"/>
                </a:solidFill>
                <a:latin typeface="Arial"/>
                <a:cs typeface="Arial"/>
              </a:rPr>
              <a:t>Т</a:t>
            </a:r>
            <a:r>
              <a:rPr sz="2100" spc="-39" dirty="0">
                <a:solidFill>
                  <a:srgbClr val="111B1D"/>
                </a:solidFill>
                <a:latin typeface="Arial"/>
                <a:cs typeface="Arial"/>
              </a:rPr>
              <a:t>Ы</a:t>
            </a:r>
            <a:r>
              <a:rPr sz="2100" spc="-180" dirty="0">
                <a:solidFill>
                  <a:srgbClr val="111B1D"/>
                </a:solidFill>
                <a:latin typeface="Arial"/>
                <a:cs typeface="Arial"/>
              </a:rPr>
              <a:t>С</a:t>
            </a:r>
            <a:r>
              <a:rPr sz="2100" spc="-164" dirty="0">
                <a:solidFill>
                  <a:srgbClr val="111B1D"/>
                </a:solidFill>
                <a:latin typeface="Arial"/>
                <a:cs typeface="Arial"/>
              </a:rPr>
              <a:t>Я</a:t>
            </a:r>
            <a:r>
              <a:rPr sz="2100" spc="64" dirty="0">
                <a:solidFill>
                  <a:srgbClr val="111B1D"/>
                </a:solidFill>
                <a:latin typeface="Arial"/>
                <a:cs typeface="Arial"/>
              </a:rPr>
              <a:t>Ч</a:t>
            </a:r>
            <a:r>
              <a:rPr sz="2100" spc="8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286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2100" spc="95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100" spc="25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2100" spc="111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endParaRPr sz="2100">
              <a:latin typeface="Arial"/>
              <a:cs typeface="Arial"/>
            </a:endParaRPr>
          </a:p>
          <a:p>
            <a:pPr marL="12700">
              <a:spcBef>
                <a:spcPts val="1564"/>
              </a:spcBef>
            </a:pPr>
            <a:r>
              <a:rPr sz="2000" spc="70" dirty="0">
                <a:solidFill>
                  <a:srgbClr val="111B1D"/>
                </a:solidFill>
                <a:latin typeface="Arial"/>
                <a:cs typeface="Arial"/>
              </a:rPr>
              <a:t>являются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111B1D"/>
                </a:solidFill>
                <a:latin typeface="Arial"/>
                <a:cs typeface="Arial"/>
              </a:rPr>
              <a:t>участниками</a:t>
            </a:r>
            <a:r>
              <a:rPr sz="2000" spc="105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9713" y="4039808"/>
            <a:ext cx="7700646" cy="84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80" dirty="0">
                <a:solidFill>
                  <a:srgbClr val="111B1D"/>
                </a:solidFill>
                <a:latin typeface="Arial"/>
                <a:cs typeface="Arial"/>
              </a:rPr>
              <a:t>БОЛЕЕ</a:t>
            </a:r>
            <a:r>
              <a:rPr sz="2100" spc="8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2100" spc="25" dirty="0">
                <a:solidFill>
                  <a:srgbClr val="111B1D"/>
                </a:solidFill>
                <a:latin typeface="Verdana"/>
                <a:cs typeface="Verdana"/>
              </a:rPr>
              <a:t>5</a:t>
            </a:r>
            <a:r>
              <a:rPr sz="2100" spc="25" dirty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2100" spc="-75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2100" spc="-86" dirty="0">
                <a:solidFill>
                  <a:srgbClr val="111B1D"/>
                </a:solidFill>
                <a:latin typeface="Arial"/>
                <a:cs typeface="Arial"/>
              </a:rPr>
              <a:t>ТЫСЯЧ</a:t>
            </a:r>
            <a:r>
              <a:rPr sz="2100" spc="8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111B1D"/>
                </a:solidFill>
                <a:latin typeface="Arial"/>
                <a:cs typeface="Arial"/>
              </a:rPr>
              <a:t>ПЕДАГОГОВ</a:t>
            </a:r>
            <a:endParaRPr sz="2100" dirty="0">
              <a:latin typeface="Arial"/>
              <a:cs typeface="Arial"/>
            </a:endParaRPr>
          </a:p>
          <a:p>
            <a:pPr marL="12700">
              <a:spcBef>
                <a:spcPts val="1564"/>
              </a:spcBef>
            </a:pP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подключились </a:t>
            </a:r>
            <a:r>
              <a:rPr sz="2000" spc="180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1" dirty="0">
                <a:solidFill>
                  <a:srgbClr val="111B1D"/>
                </a:solidFill>
                <a:latin typeface="Arial"/>
                <a:cs typeface="Arial"/>
              </a:rPr>
              <a:t>реализации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11B1D"/>
                </a:solidFill>
                <a:latin typeface="Arial"/>
                <a:cs typeface="Arial"/>
              </a:rPr>
              <a:t>системы</a:t>
            </a:r>
            <a:r>
              <a:rPr sz="2000" spc="13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r>
              <a:rPr sz="2000" spc="13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500456"/>
            <a:ext cx="3429000" cy="2457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699" y="3570073"/>
            <a:ext cx="3409950" cy="2476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6638639"/>
            <a:ext cx="3400424" cy="3219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26879" y="6829157"/>
            <a:ext cx="4476750" cy="302894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0162" y="2135127"/>
            <a:ext cx="3739516" cy="115672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30" dirty="0">
                <a:latin typeface="Myriad Pro Black"/>
                <a:cs typeface="Myriad Pro Black"/>
              </a:rPr>
              <a:t>Не </a:t>
            </a:r>
            <a:r>
              <a:rPr sz="2300" b="1" spc="105" dirty="0">
                <a:latin typeface="Myriad Pro Black"/>
                <a:cs typeface="Myriad Pro Black"/>
              </a:rPr>
              <a:t>трус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250" dirty="0">
                <a:latin typeface="Myriad Pro Black"/>
                <a:cs typeface="Myriad Pro Black"/>
              </a:rPr>
              <a:t>и</a:t>
            </a:r>
            <a:r>
              <a:rPr sz="2300" b="1" spc="136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не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125" dirty="0">
                <a:latin typeface="Myriad Pro Black"/>
                <a:cs typeface="Myriad Pro Black"/>
              </a:rPr>
              <a:t>предатель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дружба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0162" y="5226789"/>
            <a:ext cx="371411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00" dirty="0">
                <a:latin typeface="Myriad Pro Black"/>
                <a:cs typeface="Myriad Pro Black"/>
              </a:rPr>
              <a:t>Трудный</a:t>
            </a:r>
            <a:r>
              <a:rPr sz="2300" b="1" spc="120" dirty="0">
                <a:latin typeface="Myriad Pro Black"/>
                <a:cs typeface="Myriad Pro Black"/>
              </a:rPr>
              <a:t> </a:t>
            </a:r>
            <a:r>
              <a:rPr sz="2300" b="1" spc="75" dirty="0">
                <a:latin typeface="Myriad Pro Black"/>
                <a:cs typeface="Myriad Pro Black"/>
              </a:rPr>
              <a:t>выбор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моральный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89" dirty="0">
                <a:latin typeface="Arial"/>
                <a:cs typeface="Arial"/>
              </a:rPr>
              <a:t>выбор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0163" y="9042456"/>
            <a:ext cx="295592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64" dirty="0">
                <a:latin typeface="Myriad Pro Black"/>
                <a:cs typeface="Myriad Pro Black"/>
              </a:rPr>
              <a:t>За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80" dirty="0">
                <a:latin typeface="Myriad Pro Black"/>
                <a:cs typeface="Myriad Pro Black"/>
              </a:rPr>
              <a:t>руку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с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00" dirty="0">
                <a:latin typeface="Myriad Pro Black"/>
                <a:cs typeface="Myriad Pro Black"/>
              </a:rPr>
              <a:t>Богом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89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бескорыстие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97846" y="8724900"/>
            <a:ext cx="312229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55" dirty="0">
                <a:latin typeface="Myriad Pro Black"/>
                <a:cs typeface="Myriad Pro Black"/>
              </a:rPr>
              <a:t>Лошадка</a:t>
            </a:r>
            <a:r>
              <a:rPr sz="2300" b="1" spc="105" dirty="0">
                <a:latin typeface="Myriad Pro Black"/>
                <a:cs typeface="Myriad Pro Black"/>
              </a:rPr>
              <a:t> </a:t>
            </a:r>
            <a:r>
              <a:rPr sz="2300" b="1" spc="114" dirty="0">
                <a:latin typeface="Myriad Pro Black"/>
                <a:cs typeface="Myriad Pro Black"/>
              </a:rPr>
              <a:t>для</a:t>
            </a:r>
            <a:r>
              <a:rPr sz="2300" b="1" spc="111" dirty="0">
                <a:latin typeface="Myriad Pro Black"/>
                <a:cs typeface="Myriad Pro Black"/>
              </a:rPr>
              <a:t> </a:t>
            </a:r>
            <a:r>
              <a:rPr sz="2300" b="1" spc="80" dirty="0">
                <a:latin typeface="Myriad Pro Black"/>
                <a:cs typeface="Myriad Pro Black"/>
              </a:rPr>
              <a:t>героя</a:t>
            </a:r>
            <a:endParaRPr sz="2300" dirty="0">
              <a:latin typeface="Myriad Pro Black"/>
              <a:cs typeface="Myriad Pro Black"/>
            </a:endParaRPr>
          </a:p>
          <a:p>
            <a:pPr marL="4318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чувство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36" dirty="0">
                <a:latin typeface="Arial"/>
                <a:cs typeface="Arial"/>
              </a:rPr>
              <a:t>долга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4" y="2577411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072" y="411832"/>
            <a:ext cx="3400424" cy="2790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3731902"/>
            <a:ext cx="3400424" cy="2819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7139590"/>
            <a:ext cx="3429000" cy="2352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6843" y="3731902"/>
            <a:ext cx="3381374" cy="2819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6843" y="7139591"/>
            <a:ext cx="3381374" cy="27812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135133"/>
            <a:ext cx="367093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11" dirty="0">
                <a:latin typeface="Myriad Pro Black"/>
                <a:cs typeface="Myriad Pro Black"/>
              </a:rPr>
              <a:t>Другой </a:t>
            </a:r>
            <a:r>
              <a:rPr sz="2300" b="1" spc="170" dirty="0">
                <a:latin typeface="Myriad Pro Black"/>
                <a:cs typeface="Myriad Pro Black"/>
              </a:rPr>
              <a:t>мир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верность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идеалам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3" y="5736596"/>
            <a:ext cx="333438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64" dirty="0">
                <a:latin typeface="Myriad Pro Black"/>
                <a:cs typeface="Myriad Pro Black"/>
              </a:rPr>
              <a:t>Наследники</a:t>
            </a:r>
            <a:r>
              <a:rPr sz="2300" b="1" spc="100" dirty="0">
                <a:latin typeface="Myriad Pro Black"/>
                <a:cs typeface="Myriad Pro Black"/>
              </a:rPr>
              <a:t> </a:t>
            </a:r>
            <a:r>
              <a:rPr sz="2300" b="1" spc="89" dirty="0">
                <a:latin typeface="Myriad Pro Black"/>
                <a:cs typeface="Myriad Pro Black"/>
              </a:rPr>
              <a:t>Победы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spc="86" dirty="0">
                <a:latin typeface="Arial"/>
                <a:cs typeface="Arial"/>
              </a:rPr>
              <a:t>патриотизм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1102" y="8208015"/>
            <a:ext cx="3532504" cy="158812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39"/>
              </a:spcBef>
            </a:pPr>
            <a:r>
              <a:rPr sz="2300" b="1" spc="86" dirty="0">
                <a:latin typeface="Myriad Pro Black"/>
                <a:cs typeface="Myriad Pro Black"/>
              </a:rPr>
              <a:t>Друг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55" dirty="0">
                <a:latin typeface="Myriad Pro Black"/>
                <a:cs typeface="Myriad Pro Black"/>
              </a:rPr>
              <a:t>в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100" dirty="0">
                <a:latin typeface="Myriad Pro Black"/>
                <a:cs typeface="Myriad Pro Black"/>
              </a:rPr>
              <a:t>беде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145" dirty="0">
                <a:latin typeface="Myriad Pro Black"/>
                <a:cs typeface="Myriad Pro Black"/>
              </a:rPr>
              <a:t>не</a:t>
            </a:r>
            <a:r>
              <a:rPr sz="2300" b="1" spc="130" dirty="0">
                <a:latin typeface="Myriad Pro Black"/>
                <a:cs typeface="Myriad Pro Black"/>
              </a:rPr>
              <a:t> </a:t>
            </a:r>
            <a:r>
              <a:rPr sz="2300" b="1" spc="125" dirty="0" err="1">
                <a:latin typeface="Myriad Pro Black"/>
                <a:cs typeface="Myriad Pro Black"/>
              </a:rPr>
              <a:t>бросит</a:t>
            </a:r>
            <a:r>
              <a:rPr sz="2300" b="1" spc="125" dirty="0">
                <a:latin typeface="Myriad Pro Black"/>
                <a:cs typeface="Myriad Pro Black"/>
              </a:rPr>
              <a:t> </a:t>
            </a:r>
            <a:r>
              <a:rPr sz="2300" b="1" spc="-459" dirty="0">
                <a:latin typeface="Myriad Pro Black"/>
                <a:cs typeface="Myriad Pro Black"/>
              </a:rPr>
              <a:t> </a:t>
            </a:r>
            <a:endParaRPr lang="ru-RU" sz="2300" b="1" spc="-459" dirty="0">
              <a:latin typeface="Myriad Pro Black"/>
              <a:cs typeface="Myriad Pro Black"/>
            </a:endParaRPr>
          </a:p>
          <a:p>
            <a:pPr marL="12700" marR="5080">
              <a:lnSpc>
                <a:spcPct val="115300"/>
              </a:lnSpc>
              <a:spcBef>
                <a:spcPts val="139"/>
              </a:spcBef>
            </a:pPr>
            <a:r>
              <a:rPr sz="2100" spc="61" dirty="0" err="1">
                <a:latin typeface="Arial"/>
                <a:cs typeface="Arial"/>
              </a:rPr>
              <a:t>Понятие</a:t>
            </a:r>
            <a:r>
              <a:rPr sz="2100" spc="61" dirty="0">
                <a:latin typeface="Arial"/>
                <a:cs typeface="Arial"/>
              </a:rPr>
              <a:t>: </a:t>
            </a:r>
            <a:r>
              <a:rPr sz="2100" spc="125" dirty="0">
                <a:latin typeface="Arial"/>
                <a:cs typeface="Arial"/>
              </a:rPr>
              <a:t>помощь </a:t>
            </a:r>
            <a:r>
              <a:rPr sz="2100" spc="39" dirty="0">
                <a:latin typeface="Arial"/>
                <a:cs typeface="Arial"/>
              </a:rPr>
              <a:t>вместо 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осуждения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53801" y="5736596"/>
            <a:ext cx="2935686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402703">
              <a:spcBef>
                <a:spcPts val="580"/>
              </a:spcBef>
            </a:pPr>
            <a:r>
              <a:rPr sz="2300" b="1" spc="180" dirty="0">
                <a:latin typeface="Myriad Pro Black"/>
                <a:cs typeface="Myriad Pro Black"/>
              </a:rPr>
              <a:t>Шайба</a:t>
            </a:r>
            <a:endParaRPr sz="2300" dirty="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мужество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0591" y="8806505"/>
            <a:ext cx="3789046" cy="11772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spcBef>
                <a:spcPts val="580"/>
              </a:spcBef>
            </a:pPr>
            <a:r>
              <a:rPr sz="2300" b="1" spc="161" dirty="0">
                <a:latin typeface="Myriad Pro Black"/>
                <a:cs typeface="Myriad Pro Black"/>
              </a:rPr>
              <a:t>Стеша</a:t>
            </a:r>
            <a:endParaRPr sz="2300">
              <a:latin typeface="Myriad Pro Black"/>
              <a:cs typeface="Myriad Pro Black"/>
            </a:endParaRPr>
          </a:p>
          <a:p>
            <a:pPr marR="5080" algn="r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61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экология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снаружи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marR="5080" algn="r">
              <a:spcBef>
                <a:spcPts val="405"/>
              </a:spcBef>
            </a:pPr>
            <a:r>
              <a:rPr sz="2100" spc="75" dirty="0">
                <a:latin typeface="Arial"/>
                <a:cs typeface="Arial"/>
              </a:rPr>
              <a:t>экология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89" dirty="0">
                <a:latin typeface="Arial"/>
                <a:cs typeface="Arial"/>
              </a:rPr>
              <a:t>внутри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0324" y="2577411"/>
            <a:ext cx="7696200" cy="9525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22" y="461606"/>
            <a:ext cx="3400424" cy="294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822" y="3859982"/>
            <a:ext cx="3429000" cy="2790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822" y="7009324"/>
            <a:ext cx="3400424" cy="266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6842" y="3859982"/>
            <a:ext cx="3162300" cy="2638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6842" y="7009324"/>
            <a:ext cx="3162300" cy="24669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4767" y="730132"/>
            <a:ext cx="1611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5220">
              <a:spcBef>
                <a:spcPts val="100"/>
              </a:spcBef>
            </a:pPr>
            <a:r>
              <a:rPr spc="275" dirty="0"/>
              <a:t>Ф</a:t>
            </a:r>
            <a:r>
              <a:rPr spc="536" dirty="0"/>
              <a:t>и</a:t>
            </a:r>
            <a:r>
              <a:rPr spc="-45" dirty="0"/>
              <a:t>л</a:t>
            </a:r>
            <a:r>
              <a:rPr spc="459" dirty="0"/>
              <a:t>ь</a:t>
            </a:r>
            <a:r>
              <a:rPr spc="364" dirty="0"/>
              <a:t>м</a:t>
            </a:r>
            <a:r>
              <a:rPr spc="375" dirty="0"/>
              <a:t>ы</a:t>
            </a:r>
            <a:r>
              <a:rPr spc="-500" dirty="0"/>
              <a:t> </a:t>
            </a:r>
            <a:r>
              <a:rPr spc="520" dirty="0"/>
              <a:t>п</a:t>
            </a:r>
            <a:r>
              <a:rPr spc="370" dirty="0"/>
              <a:t>р</a:t>
            </a:r>
            <a:r>
              <a:rPr spc="305" dirty="0"/>
              <a:t>о</a:t>
            </a:r>
            <a:r>
              <a:rPr spc="45" dirty="0"/>
              <a:t>е</a:t>
            </a:r>
            <a:r>
              <a:rPr spc="580" dirty="0"/>
              <a:t>к</a:t>
            </a:r>
            <a:r>
              <a:rPr spc="111" dirty="0"/>
              <a:t>т</a:t>
            </a:r>
            <a:r>
              <a:rPr spc="30" dirty="0"/>
              <a:t>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0162" y="2135133"/>
            <a:ext cx="338328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89" dirty="0">
                <a:latin typeface="Myriad Pro Black"/>
                <a:cs typeface="Myriad Pro Black"/>
              </a:rPr>
              <a:t>Великий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справедливость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62" y="5832810"/>
            <a:ext cx="404876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36" dirty="0">
                <a:latin typeface="Myriad Pro Black"/>
                <a:cs typeface="Myriad Pro Black"/>
              </a:rPr>
              <a:t>Хорошие</a:t>
            </a:r>
            <a:r>
              <a:rPr sz="2300" b="1" spc="111" dirty="0">
                <a:latin typeface="Myriad Pro Black"/>
                <a:cs typeface="Myriad Pro Black"/>
              </a:rPr>
              <a:t> </a:t>
            </a:r>
            <a:r>
              <a:rPr sz="2300" b="1" spc="164" dirty="0">
                <a:latin typeface="Myriad Pro Black"/>
                <a:cs typeface="Myriad Pro Black"/>
              </a:rPr>
              <a:t>песни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11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доброжелательность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0162" y="8856057"/>
            <a:ext cx="311404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300" b="1" spc="164" dirty="0">
                <a:latin typeface="Myriad Pro Black"/>
                <a:cs typeface="Myriad Pro Black"/>
              </a:rPr>
              <a:t>Мой</a:t>
            </a:r>
            <a:r>
              <a:rPr sz="2300" b="1" spc="111" dirty="0">
                <a:latin typeface="Myriad Pro Black"/>
                <a:cs typeface="Myriad Pro Black"/>
              </a:rPr>
              <a:t> </a:t>
            </a:r>
            <a:r>
              <a:rPr sz="2300" b="1" spc="86" dirty="0">
                <a:latin typeface="Myriad Pro Black"/>
                <a:cs typeface="Myriad Pro Black"/>
              </a:rPr>
              <a:t>друг</a:t>
            </a:r>
            <a:r>
              <a:rPr sz="2300" b="1" spc="111" dirty="0">
                <a:latin typeface="Myriad Pro Black"/>
                <a:cs typeface="Myriad Pro Black"/>
              </a:rPr>
              <a:t> </a:t>
            </a:r>
            <a:r>
              <a:rPr sz="2300" b="1" spc="120" dirty="0">
                <a:latin typeface="Myriad Pro Black"/>
                <a:cs typeface="Myriad Pro Black"/>
              </a:rPr>
              <a:t>единорог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89" dirty="0">
                <a:latin typeface="Arial"/>
                <a:cs typeface="Arial"/>
              </a:rPr>
              <a:t> </a:t>
            </a:r>
            <a:r>
              <a:rPr sz="2100" spc="86" dirty="0">
                <a:latin typeface="Arial"/>
                <a:cs typeface="Arial"/>
              </a:rPr>
              <a:t>воображение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86677" y="5736596"/>
            <a:ext cx="200279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1755">
              <a:spcBef>
                <a:spcPts val="580"/>
              </a:spcBef>
            </a:pPr>
            <a:r>
              <a:rPr sz="2300" b="1" spc="136" dirty="0">
                <a:latin typeface="Myriad Pro Black"/>
                <a:cs typeface="Myriad Pro Black"/>
              </a:rPr>
              <a:t>Честь</a:t>
            </a:r>
            <a:r>
              <a:rPr sz="2300" b="1" spc="55" dirty="0">
                <a:latin typeface="Myriad Pro Black"/>
                <a:cs typeface="Myriad Pro Black"/>
              </a:rPr>
              <a:t> </a:t>
            </a:r>
            <a:r>
              <a:rPr sz="2300" b="1" spc="195" dirty="0">
                <a:latin typeface="Myriad Pro Black"/>
                <a:cs typeface="Myriad Pro Black"/>
              </a:rPr>
              <a:t>имею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честь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42641" y="8660759"/>
            <a:ext cx="2584450" cy="80278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52163">
              <a:spcBef>
                <a:spcPts val="580"/>
              </a:spcBef>
            </a:pPr>
            <a:r>
              <a:rPr sz="2300" b="1" spc="164" dirty="0">
                <a:latin typeface="Myriad Pro Black"/>
                <a:cs typeface="Myriad Pro Black"/>
              </a:rPr>
              <a:t>Мой</a:t>
            </a:r>
            <a:r>
              <a:rPr sz="2300" b="1" spc="70" dirty="0">
                <a:latin typeface="Myriad Pro Black"/>
                <a:cs typeface="Myriad Pro Black"/>
              </a:rPr>
              <a:t> </a:t>
            </a:r>
            <a:r>
              <a:rPr sz="2300" b="1" spc="155" dirty="0">
                <a:latin typeface="Myriad Pro Black"/>
                <a:cs typeface="Myriad Pro Black"/>
              </a:rPr>
              <a:t>танец</a:t>
            </a:r>
            <a:endParaRPr sz="2300">
              <a:latin typeface="Myriad Pro Black"/>
              <a:cs typeface="Myriad Pro Black"/>
            </a:endParaRPr>
          </a:p>
          <a:p>
            <a:pPr marL="12700">
              <a:spcBef>
                <a:spcPts val="420"/>
              </a:spcBef>
            </a:pPr>
            <a:r>
              <a:rPr sz="2100" spc="61" dirty="0">
                <a:latin typeface="Arial"/>
                <a:cs typeface="Arial"/>
              </a:rPr>
              <a:t>Понятие: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61" dirty="0">
                <a:latin typeface="Arial"/>
                <a:cs typeface="Arial"/>
              </a:rPr>
              <a:t>честность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806</Words>
  <Application>Microsoft Office PowerPoint</Application>
  <PresentationFormat>Произвольный</PresentationFormat>
  <Paragraphs>122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Myriad Pro Black</vt:lpstr>
      <vt:lpstr>Times New Roman</vt:lpstr>
      <vt:lpstr>Verdana</vt:lpstr>
      <vt:lpstr>Wingdings</vt:lpstr>
      <vt:lpstr>Office Theme</vt:lpstr>
      <vt:lpstr>Презентация PowerPoint</vt:lpstr>
      <vt:lpstr>Киноуроки в школах России  Проект, который воспитает поколение выпускников школ с этическими качествами через искусство кино и добрые дела на примере героев фильмов.</vt:lpstr>
      <vt:lpstr>О ПРОЕКТЕ</vt:lpstr>
      <vt:lpstr>Презентация PowerPoint</vt:lpstr>
      <vt:lpstr>ТАБЛИЦА</vt:lpstr>
      <vt:lpstr>Презентация PowerPoint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Фильмы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Gray Minimalist Business Coach Marketing Presentation</dc:title>
  <dc:creator>Наталия Родионова</dc:creator>
  <cp:keywords>DAEa_cdiotk,BAD5VjRxVKM</cp:keywords>
  <cp:lastModifiedBy>пк</cp:lastModifiedBy>
  <cp:revision>24</cp:revision>
  <dcterms:created xsi:type="dcterms:W3CDTF">2021-09-08T13:27:31Z</dcterms:created>
  <dcterms:modified xsi:type="dcterms:W3CDTF">2025-03-28T05:56:02Z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2021-09-08T00:00:00Z</vt:filetime>
  </property>
</Properties>
</file>