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7" r:id="rId2"/>
    <p:sldId id="279" r:id="rId3"/>
    <p:sldId id="278" r:id="rId4"/>
    <p:sldId id="280" r:id="rId5"/>
    <p:sldId id="281" r:id="rId6"/>
    <p:sldId id="284" r:id="rId7"/>
    <p:sldId id="300" r:id="rId8"/>
    <p:sldId id="276" r:id="rId9"/>
    <p:sldId id="268" r:id="rId10"/>
    <p:sldId id="295" r:id="rId11"/>
    <p:sldId id="285" r:id="rId12"/>
    <p:sldId id="257" r:id="rId13"/>
    <p:sldId id="287" r:id="rId14"/>
    <p:sldId id="274" r:id="rId15"/>
    <p:sldId id="275" r:id="rId16"/>
    <p:sldId id="269" r:id="rId17"/>
    <p:sldId id="286" r:id="rId18"/>
    <p:sldId id="272" r:id="rId19"/>
    <p:sldId id="273" r:id="rId20"/>
    <p:sldId id="288" r:id="rId21"/>
    <p:sldId id="290" r:id="rId22"/>
    <p:sldId id="292" r:id="rId23"/>
    <p:sldId id="294" r:id="rId24"/>
    <p:sldId id="302" r:id="rId25"/>
    <p:sldId id="301" r:id="rId26"/>
    <p:sldId id="291" r:id="rId27"/>
    <p:sldId id="29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B68EE0-1925-4639-B5F9-6A3AC622F709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AF242D4-644A-485A-A677-5FAA100B8FE4}">
      <dgm:prSet phldrT="[Текст]"/>
      <dgm:spPr/>
      <dgm:t>
        <a:bodyPr/>
        <a:lstStyle/>
        <a:p>
          <a:r>
            <a:rPr lang="ru-RU" dirty="0"/>
            <a:t>Искусственный интеллект</a:t>
          </a:r>
        </a:p>
      </dgm:t>
    </dgm:pt>
    <dgm:pt modelId="{16D9DBC6-CB78-4738-A8D7-D7C586BEF67F}" type="parTrans" cxnId="{B59155CE-88E8-4EB9-96E0-46881890C438}">
      <dgm:prSet/>
      <dgm:spPr/>
      <dgm:t>
        <a:bodyPr/>
        <a:lstStyle/>
        <a:p>
          <a:endParaRPr lang="ru-RU"/>
        </a:p>
      </dgm:t>
    </dgm:pt>
    <dgm:pt modelId="{D88B5AFD-89CF-44DA-9195-17275FB901F5}" type="sibTrans" cxnId="{B59155CE-88E8-4EB9-96E0-46881890C438}">
      <dgm:prSet/>
      <dgm:spPr/>
      <dgm:t>
        <a:bodyPr/>
        <a:lstStyle/>
        <a:p>
          <a:endParaRPr lang="ru-RU"/>
        </a:p>
      </dgm:t>
    </dgm:pt>
    <dgm:pt modelId="{FCE6A07D-ED2E-410B-AD7C-B99F55F14628}">
      <dgm:prSet phldrT="[Текст]"/>
      <dgm:spPr/>
      <dgm:t>
        <a:bodyPr/>
        <a:lstStyle/>
        <a:p>
          <a:r>
            <a:rPr lang="ru-RU" dirty="0" err="1"/>
            <a:t>Нейросеть</a:t>
          </a:r>
          <a:endParaRPr lang="ru-RU" dirty="0"/>
        </a:p>
      </dgm:t>
    </dgm:pt>
    <dgm:pt modelId="{32BF51FE-8D45-4959-B5A8-8E176587C1BB}" type="parTrans" cxnId="{73910CA3-692C-426B-8455-EF95D3C7862C}">
      <dgm:prSet/>
      <dgm:spPr/>
      <dgm:t>
        <a:bodyPr/>
        <a:lstStyle/>
        <a:p>
          <a:endParaRPr lang="ru-RU"/>
        </a:p>
      </dgm:t>
    </dgm:pt>
    <dgm:pt modelId="{055C1A3E-54A7-4DA0-ADC7-8F1169F77382}" type="sibTrans" cxnId="{73910CA3-692C-426B-8455-EF95D3C7862C}">
      <dgm:prSet/>
      <dgm:spPr/>
      <dgm:t>
        <a:bodyPr/>
        <a:lstStyle/>
        <a:p>
          <a:endParaRPr lang="ru-RU"/>
        </a:p>
      </dgm:t>
    </dgm:pt>
    <dgm:pt modelId="{B19A3C94-26B0-471B-AAB3-3BB1AC624B38}" type="pres">
      <dgm:prSet presAssocID="{DBB68EE0-1925-4639-B5F9-6A3AC622F7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805651-BC2C-4768-BB4D-95B9FFA2CCA3}" type="pres">
      <dgm:prSet presAssocID="{DBB68EE0-1925-4639-B5F9-6A3AC622F709}" presName="divider" presStyleLbl="fgShp" presStyleIdx="0" presStyleCnt="1"/>
      <dgm:spPr/>
    </dgm:pt>
    <dgm:pt modelId="{955D211A-2285-46DA-A8CF-3217AE79754D}" type="pres">
      <dgm:prSet presAssocID="{6AF242D4-644A-485A-A677-5FAA100B8FE4}" presName="downArrow" presStyleLbl="node1" presStyleIdx="0" presStyleCnt="2"/>
      <dgm:spPr/>
    </dgm:pt>
    <dgm:pt modelId="{9EAD265F-5487-44C5-B51E-F61EEA3C75CC}" type="pres">
      <dgm:prSet presAssocID="{6AF242D4-644A-485A-A677-5FAA100B8FE4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EF887A-E6C6-4E6B-9B26-B2DE64B35F4D}" type="pres">
      <dgm:prSet presAssocID="{FCE6A07D-ED2E-410B-AD7C-B99F55F14628}" presName="upArrow" presStyleLbl="node1" presStyleIdx="1" presStyleCnt="2"/>
      <dgm:spPr/>
    </dgm:pt>
    <dgm:pt modelId="{757F00BA-F282-4A76-8B84-E4A84CEE0261}" type="pres">
      <dgm:prSet presAssocID="{FCE6A07D-ED2E-410B-AD7C-B99F55F14628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FE97AC-8750-4127-BC0B-885C6ECB54F1}" type="presOf" srcId="{FCE6A07D-ED2E-410B-AD7C-B99F55F14628}" destId="{757F00BA-F282-4A76-8B84-E4A84CEE0261}" srcOrd="0" destOrd="0" presId="urn:microsoft.com/office/officeart/2005/8/layout/arrow3"/>
    <dgm:cxn modelId="{B59155CE-88E8-4EB9-96E0-46881890C438}" srcId="{DBB68EE0-1925-4639-B5F9-6A3AC622F709}" destId="{6AF242D4-644A-485A-A677-5FAA100B8FE4}" srcOrd="0" destOrd="0" parTransId="{16D9DBC6-CB78-4738-A8D7-D7C586BEF67F}" sibTransId="{D88B5AFD-89CF-44DA-9195-17275FB901F5}"/>
    <dgm:cxn modelId="{3529C818-5163-49DE-8CF6-FB7FEF2236FA}" type="presOf" srcId="{6AF242D4-644A-485A-A677-5FAA100B8FE4}" destId="{9EAD265F-5487-44C5-B51E-F61EEA3C75CC}" srcOrd="0" destOrd="0" presId="urn:microsoft.com/office/officeart/2005/8/layout/arrow3"/>
    <dgm:cxn modelId="{73910CA3-692C-426B-8455-EF95D3C7862C}" srcId="{DBB68EE0-1925-4639-B5F9-6A3AC622F709}" destId="{FCE6A07D-ED2E-410B-AD7C-B99F55F14628}" srcOrd="1" destOrd="0" parTransId="{32BF51FE-8D45-4959-B5A8-8E176587C1BB}" sibTransId="{055C1A3E-54A7-4DA0-ADC7-8F1169F77382}"/>
    <dgm:cxn modelId="{D1E6D88E-1B54-4628-9857-884E4825BF25}" type="presOf" srcId="{DBB68EE0-1925-4639-B5F9-6A3AC622F709}" destId="{B19A3C94-26B0-471B-AAB3-3BB1AC624B38}" srcOrd="0" destOrd="0" presId="urn:microsoft.com/office/officeart/2005/8/layout/arrow3"/>
    <dgm:cxn modelId="{B38A9357-5C0B-4235-A533-09D1DEA54D80}" type="presParOf" srcId="{B19A3C94-26B0-471B-AAB3-3BB1AC624B38}" destId="{3C805651-BC2C-4768-BB4D-95B9FFA2CCA3}" srcOrd="0" destOrd="0" presId="urn:microsoft.com/office/officeart/2005/8/layout/arrow3"/>
    <dgm:cxn modelId="{FC8F15C3-8652-41A7-93BF-441B57938AA6}" type="presParOf" srcId="{B19A3C94-26B0-471B-AAB3-3BB1AC624B38}" destId="{955D211A-2285-46DA-A8CF-3217AE79754D}" srcOrd="1" destOrd="0" presId="urn:microsoft.com/office/officeart/2005/8/layout/arrow3"/>
    <dgm:cxn modelId="{8F361F01-7457-4907-830E-E89B1CFED197}" type="presParOf" srcId="{B19A3C94-26B0-471B-AAB3-3BB1AC624B38}" destId="{9EAD265F-5487-44C5-B51E-F61EEA3C75CC}" srcOrd="2" destOrd="0" presId="urn:microsoft.com/office/officeart/2005/8/layout/arrow3"/>
    <dgm:cxn modelId="{B61CDCFE-349F-4AAB-8A2E-A10215679801}" type="presParOf" srcId="{B19A3C94-26B0-471B-AAB3-3BB1AC624B38}" destId="{43EF887A-E6C6-4E6B-9B26-B2DE64B35F4D}" srcOrd="3" destOrd="0" presId="urn:microsoft.com/office/officeart/2005/8/layout/arrow3"/>
    <dgm:cxn modelId="{E4AEE002-5D3B-425E-95CD-E2001FD34BAF}" type="presParOf" srcId="{B19A3C94-26B0-471B-AAB3-3BB1AC624B38}" destId="{757F00BA-F282-4A76-8B84-E4A84CEE026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805651-BC2C-4768-BB4D-95B9FFA2CCA3}">
      <dsp:nvSpPr>
        <dsp:cNvPr id="0" name=""/>
        <dsp:cNvSpPr/>
      </dsp:nvSpPr>
      <dsp:spPr>
        <a:xfrm rot="21300000">
          <a:off x="18104" y="1220043"/>
          <a:ext cx="6434939" cy="696404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D211A-2285-46DA-A8CF-3217AE79754D}">
      <dsp:nvSpPr>
        <dsp:cNvPr id="0" name=""/>
        <dsp:cNvSpPr/>
      </dsp:nvSpPr>
      <dsp:spPr>
        <a:xfrm>
          <a:off x="776537" y="156824"/>
          <a:ext cx="1941344" cy="1254596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D265F-5487-44C5-B51E-F61EEA3C75CC}">
      <dsp:nvSpPr>
        <dsp:cNvPr id="0" name=""/>
        <dsp:cNvSpPr/>
      </dsp:nvSpPr>
      <dsp:spPr>
        <a:xfrm>
          <a:off x="3429708" y="0"/>
          <a:ext cx="2070767" cy="1317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Искусственный интеллект</a:t>
          </a:r>
        </a:p>
      </dsp:txBody>
      <dsp:txXfrm>
        <a:off x="3429708" y="0"/>
        <a:ext cx="2070767" cy="1317326"/>
      </dsp:txXfrm>
    </dsp:sp>
    <dsp:sp modelId="{43EF887A-E6C6-4E6B-9B26-B2DE64B35F4D}">
      <dsp:nvSpPr>
        <dsp:cNvPr id="0" name=""/>
        <dsp:cNvSpPr/>
      </dsp:nvSpPr>
      <dsp:spPr>
        <a:xfrm>
          <a:off x="3753265" y="1725070"/>
          <a:ext cx="1941344" cy="1254596"/>
        </a:xfrm>
        <a:prstGeom prst="upArrow">
          <a:avLst/>
        </a:prstGeom>
        <a:solidFill>
          <a:schemeClr val="accent5">
            <a:hueOff val="-19069156"/>
            <a:satOff val="5029"/>
            <a:lumOff val="254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F00BA-F282-4A76-8B84-E4A84CEE0261}">
      <dsp:nvSpPr>
        <dsp:cNvPr id="0" name=""/>
        <dsp:cNvSpPr/>
      </dsp:nvSpPr>
      <dsp:spPr>
        <a:xfrm>
          <a:off x="970672" y="1819165"/>
          <a:ext cx="2070767" cy="1317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/>
            <a:t>Нейросеть</a:t>
          </a:r>
          <a:endParaRPr lang="ru-RU" sz="1900" kern="1200" dirty="0"/>
        </a:p>
      </dsp:txBody>
      <dsp:txXfrm>
        <a:off x="970672" y="1819165"/>
        <a:ext cx="2070767" cy="1317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18603-0DE4-47B3-9EDF-3E64235940CF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09063-32A9-4327-BA95-3D8C15CA7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65D8D-44B1-4334-8EEC-F07B88B3018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69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036608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522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435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56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6453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385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73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886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53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038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387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DE4BB7C-1F54-4DD8-9C03-444B14BF1BCD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FD80930-ACFC-467C-A37B-AF71DB6CBC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870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8" y="2690948"/>
            <a:ext cx="5334001" cy="377516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ru-RU" sz="3200" b="1" dirty="0" err="1">
                <a:solidFill>
                  <a:srgbClr val="FF0000"/>
                </a:solidFill>
              </a:rPr>
              <a:t>Инфознайка</a:t>
            </a:r>
            <a:r>
              <a:rPr lang="ru-RU" sz="3200" b="1" dirty="0">
                <a:solidFill>
                  <a:srgbClr val="FF0000"/>
                </a:solidFill>
              </a:rPr>
              <a:t>»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ru-RU" sz="3200" b="1" dirty="0" err="1">
                <a:solidFill>
                  <a:srgbClr val="FF0000"/>
                </a:solidFill>
              </a:rPr>
              <a:t>Легоконструирование</a:t>
            </a:r>
            <a:r>
              <a:rPr lang="ru-RU" sz="3200" b="1" dirty="0">
                <a:solidFill>
                  <a:srgbClr val="FF0000"/>
                </a:solidFill>
              </a:rPr>
              <a:t>»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«Новая реальность»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en-US" sz="3200" b="1" dirty="0">
                <a:solidFill>
                  <a:srgbClr val="FF0000"/>
                </a:solidFill>
              </a:rPr>
              <a:t>3D-</a:t>
            </a:r>
            <a:r>
              <a:rPr lang="ru-RU" sz="3200" b="1" dirty="0">
                <a:solidFill>
                  <a:srgbClr val="FF0000"/>
                </a:solidFill>
              </a:rPr>
              <a:t>принтер»</a:t>
            </a:r>
            <a:r>
              <a:rPr lang="ru-RU" sz="1800" b="1" dirty="0">
                <a:solidFill>
                  <a:srgbClr val="FF0000"/>
                </a:solidFill>
              </a:rPr>
              <a:t/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FF0000"/>
                </a:solidFill>
              </a:rPr>
              <a:t/>
            </a:r>
            <a:br>
              <a:rPr lang="ru-RU" sz="1800" b="1" dirty="0">
                <a:solidFill>
                  <a:srgbClr val="FF0000"/>
                </a:solidFill>
              </a:rPr>
            </a:b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263" y="901338"/>
            <a:ext cx="6174110" cy="506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s://avatars.mds.yandex.net/i?id=267faf4f75b481b46433e9f922655056a0e1147c-10749046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603" y="256453"/>
            <a:ext cx="3319146" cy="1825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AB558E-F9BC-4384-9D53-26FC052CA5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49" y="116541"/>
            <a:ext cx="12087377" cy="66465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5211" y="600892"/>
            <a:ext cx="10162903" cy="5773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Искусственный интеллект</a:t>
            </a:r>
            <a:r>
              <a:rPr lang="ru-RU" sz="2800" dirty="0"/>
              <a:t> — это целая отрасль компьютерных наук, которая работает над изучением и созданием умных машин, обладающих собственным интеллектом.</a:t>
            </a:r>
          </a:p>
          <a:p>
            <a:pPr marL="0" indent="0" algn="ctr">
              <a:buNone/>
            </a:pPr>
            <a:endParaRPr lang="ru-RU" sz="2800" dirty="0"/>
          </a:p>
          <a:p>
            <a:pPr marL="0" indent="0" algn="ctr">
              <a:buNone/>
            </a:pPr>
            <a:endParaRPr lang="ru-RU" sz="2800" dirty="0"/>
          </a:p>
          <a:p>
            <a:pPr marL="0" indent="0" algn="ctr">
              <a:buNone/>
            </a:pPr>
            <a:endParaRPr lang="ru-RU" sz="2800" dirty="0"/>
          </a:p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Нейронная сеть</a:t>
            </a:r>
            <a:r>
              <a:rPr lang="ru-RU" sz="2800" dirty="0"/>
              <a:t> относится к системе искусственных узлов, созданных в соответствии с реальным мозгом животных несколько имитируя их интеллект.</a:t>
            </a:r>
          </a:p>
        </p:txBody>
      </p:sp>
      <p:pic>
        <p:nvPicPr>
          <p:cNvPr id="41986" name="Picture 2" descr="https://avatars.mds.yandex.net/i?id=bc2331d26b67244b341c4c41c4b489eb03c2b822-10933522-images-thumbs&amp;n=13"/>
          <p:cNvPicPr>
            <a:picLocks noChangeAspect="1" noChangeArrowheads="1"/>
          </p:cNvPicPr>
          <p:nvPr/>
        </p:nvPicPr>
        <p:blipFill>
          <a:blip r:embed="rId2" cstate="print"/>
          <a:srcRect t="22254" b="28889"/>
          <a:stretch>
            <a:fillRect/>
          </a:stretch>
        </p:blipFill>
        <p:spPr bwMode="auto">
          <a:xfrm>
            <a:off x="3826237" y="2442754"/>
            <a:ext cx="4067175" cy="1489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365760"/>
            <a:ext cx="9692640" cy="13255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Роли нейросетей, как инструмента ИИ в образовании: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AB846232-7265-4597-8611-755EA56F3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905F883-8B51-4801-9849-D8B47A85A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078"/>
          <a:stretch/>
        </p:blipFill>
        <p:spPr>
          <a:xfrm>
            <a:off x="2045782" y="1881801"/>
            <a:ext cx="7688425" cy="44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972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3327" y="1071154"/>
            <a:ext cx="419317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Достоинства </a:t>
            </a:r>
          </a:p>
          <a:p>
            <a:r>
              <a:rPr lang="ru-RU" sz="2400" dirty="0"/>
              <a:t>• Сокращение времени, затрачиваемого на написание текстовой части и оформление графической части </a:t>
            </a:r>
          </a:p>
          <a:p>
            <a:r>
              <a:rPr lang="ru-RU" sz="2400" dirty="0"/>
              <a:t>• Возможность выполнения анализа данных </a:t>
            </a:r>
          </a:p>
          <a:p>
            <a:r>
              <a:rPr lang="ru-RU" sz="2400" dirty="0"/>
              <a:t>• </a:t>
            </a:r>
            <a:r>
              <a:rPr lang="ru-RU" sz="2400" dirty="0" err="1"/>
              <a:t>Нейросети</a:t>
            </a:r>
            <a:r>
              <a:rPr lang="ru-RU" sz="2400" dirty="0"/>
              <a:t> предлагают выводы по результатам анализа </a:t>
            </a:r>
          </a:p>
          <a:p>
            <a:r>
              <a:rPr lang="ru-RU" sz="2400" dirty="0"/>
              <a:t>• Повышение качества работы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86815" y="292128"/>
            <a:ext cx="4102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«За» и «Против» </a:t>
            </a:r>
          </a:p>
        </p:txBody>
      </p:sp>
      <p:pic>
        <p:nvPicPr>
          <p:cNvPr id="44036" name="Picture 4" descr="https://avatars.mds.yandex.net/i?id=a99c3fc8cd868722f6518f05300f917f-522198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8569" y="3436483"/>
            <a:ext cx="2543175" cy="304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71509" y="1119051"/>
            <a:ext cx="392756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Недостатки </a:t>
            </a:r>
          </a:p>
          <a:p>
            <a:r>
              <a:rPr lang="ru-RU" sz="2400" dirty="0"/>
              <a:t>• Невозможность заменить творческий подход исполнителя </a:t>
            </a:r>
          </a:p>
          <a:p>
            <a:r>
              <a:rPr lang="ru-RU" sz="2400" dirty="0"/>
              <a:t>• На </a:t>
            </a:r>
            <a:r>
              <a:rPr lang="ru-RU" sz="2400" dirty="0" err="1"/>
              <a:t>нейросеть</a:t>
            </a:r>
            <a:r>
              <a:rPr lang="ru-RU" sz="2400" dirty="0"/>
              <a:t> нельзя полагаться полностью, т.к. </a:t>
            </a:r>
            <a:r>
              <a:rPr lang="ru-RU" sz="2400" dirty="0" err="1"/>
              <a:t>предобучение</a:t>
            </a:r>
            <a:r>
              <a:rPr lang="ru-RU" sz="2400" dirty="0"/>
              <a:t> </a:t>
            </a:r>
            <a:r>
              <a:rPr lang="ru-RU" sz="2400" dirty="0" err="1"/>
              <a:t>нейросети</a:t>
            </a:r>
            <a:r>
              <a:rPr lang="ru-RU" sz="2400" dirty="0"/>
              <a:t> осуществляется при помощи больших массивов данных, которые не всегда содержат фактически верную информацию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028" y="1204345"/>
            <a:ext cx="9692640" cy="5701624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dirty="0"/>
              <a:t>«Отцы и дети» Тургенев, портрет Павла Петровича Кирсанова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«</a:t>
            </a:r>
            <a:r>
              <a:rPr lang="ru-RU" sz="2800" i="1" dirty="0"/>
              <a:t>Человек среднего роста, одетый в темный, английский </a:t>
            </a:r>
            <a:r>
              <a:rPr lang="ru-RU" sz="2800" i="1" dirty="0" err="1"/>
              <a:t>сьют</a:t>
            </a:r>
            <a:r>
              <a:rPr lang="ru-RU" sz="2800" i="1" dirty="0"/>
              <a:t>, модный низенький галстук и лаковые полусапожки... На вид ему было лет сорок пять; его коротко остриженные седые волосы отливали темным блеском, как новое серебро; лицо его, желчное, но без морщин, необыкновенно правильное и чистое, словно выведенное тонким и легким резцом, являло следы красоты замечательной; особенно хороши были светлые, черные, продолговатые глаза. Весь облик </a:t>
            </a:r>
            <a:r>
              <a:rPr lang="ru-RU" sz="2800" i="1" dirty="0" err="1"/>
              <a:t>Аркадиева</a:t>
            </a:r>
            <a:r>
              <a:rPr lang="ru-RU" sz="2800" i="1" dirty="0"/>
              <a:t> дяди, изящный и породистый, сохранил юношескую стройность и то стремление вверх, прочь от земли, которое большею частью исчезает после двадцатых годов».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User\AppData\Local\Packages\Microsoft.Windows.Photos_8wekyb3d8bbwe\TempState\ShareServiceTempFolder\kandinsky-download-171146143412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4243" y="2965268"/>
            <a:ext cx="3431268" cy="3431268"/>
          </a:xfrm>
          <a:prstGeom prst="rect">
            <a:avLst/>
          </a:prstGeom>
          <a:noFill/>
        </p:spPr>
      </p:pic>
      <p:pic>
        <p:nvPicPr>
          <p:cNvPr id="1030" name="Picture 6" descr="C:\Users\User\AppData\Local\Packages\Microsoft.Windows.Photos_8wekyb3d8bbwe\TempState\ShareServiceTempFolder\kandinsky-download-171146112054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8060" y="274321"/>
            <a:ext cx="3065508" cy="3065508"/>
          </a:xfrm>
          <a:prstGeom prst="rect">
            <a:avLst/>
          </a:prstGeom>
          <a:noFill/>
        </p:spPr>
      </p:pic>
      <p:pic>
        <p:nvPicPr>
          <p:cNvPr id="1026" name="Picture 2" descr="https://xarakteristika.ru/wp-content/uploads/2021/06/pavel-petrovich-kirsan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-7315200"/>
            <a:ext cx="2700000" cy="3600000"/>
          </a:xfrm>
          <a:prstGeom prst="rect">
            <a:avLst/>
          </a:prstGeom>
          <a:noFill/>
        </p:spPr>
      </p:pic>
      <p:pic>
        <p:nvPicPr>
          <p:cNvPr id="1028" name="Picture 4" descr="https://xarakteristika.ru/wp-content/uploads/2021/06/pavel-petrovich-kirsan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582" y="2785172"/>
            <a:ext cx="2483121" cy="3310828"/>
          </a:xfrm>
          <a:prstGeom prst="rect">
            <a:avLst/>
          </a:prstGeom>
          <a:noFill/>
        </p:spPr>
      </p:pic>
      <p:pic>
        <p:nvPicPr>
          <p:cNvPr id="1032" name="Picture 8" descr="https://cf.ppt-online.org/files/slide/j/JvBFrKkoY0Wa5bERQj9c3D4tCg6AZH7OSedz1h/slide-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BFE"/>
              </a:clrFrom>
              <a:clrTo>
                <a:srgbClr val="F6FBFE">
                  <a:alpha val="0"/>
                </a:srgbClr>
              </a:clrTo>
            </a:clrChange>
          </a:blip>
          <a:srcRect l="682" t="10417" r="50970" b="11012"/>
          <a:stretch>
            <a:fillRect/>
          </a:stretch>
        </p:blipFill>
        <p:spPr bwMode="auto">
          <a:xfrm flipH="1">
            <a:off x="7550334" y="822960"/>
            <a:ext cx="3483181" cy="42454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252" y="228237"/>
            <a:ext cx="1005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Нейросеть</a:t>
            </a:r>
            <a:r>
              <a:rPr lang="ru-RU" dirty="0"/>
              <a:t> </a:t>
            </a:r>
            <a:r>
              <a:rPr lang="en-US" dirty="0"/>
              <a:t>Kandinsky, </a:t>
            </a:r>
            <a:r>
              <a:rPr lang="ru-RU" dirty="0"/>
              <a:t> способна всего за несколько секунд создать высококачественные изображения по их текстовому описанию на естественном языке. На занятиях можно использовать при создании иллюстративного материала к изучаемому (визуализация стихотворений русской классики, продуцирование уникальных изображений для презентаций без нарушения авторских прав. Вот пример визуализации знаменитых блоковских строк «Ночь, улица, фонарь, аптека…»:</a:t>
            </a:r>
          </a:p>
        </p:txBody>
      </p:sp>
      <p:pic>
        <p:nvPicPr>
          <p:cNvPr id="1026" name="Picture 2" descr="Иллюстрация блоковских строк нейросеть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021" y="2581274"/>
            <a:ext cx="36290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0252" y="2051741"/>
            <a:ext cx="4012431" cy="221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1000BB-24FC-4989-95B8-6D369D2C04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4668" y="3020039"/>
            <a:ext cx="3706984" cy="37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633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9269" y="212160"/>
            <a:ext cx="12192000" cy="1033167"/>
          </a:xfrm>
        </p:spPr>
        <p:txBody>
          <a:bodyPr/>
          <a:lstStyle/>
          <a:p>
            <a:pPr algn="ctr"/>
            <a:r>
              <a:rPr lang="ru-RU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Шедеврум</a:t>
            </a:r>
            <a:endParaRPr lang="en-GB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7734" y="1645364"/>
            <a:ext cx="2275343" cy="492990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4753" y="1697615"/>
            <a:ext cx="2275341" cy="492990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467" y="1619237"/>
            <a:ext cx="2275343" cy="492990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099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оведение урока русского языка с «Марусей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00"/>
          <a:stretch>
            <a:fillRect/>
          </a:stretch>
        </p:blipFill>
        <p:spPr bwMode="auto">
          <a:xfrm>
            <a:off x="465093" y="2272937"/>
            <a:ext cx="4950152" cy="387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C:\Users\User\Download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5377" y="1982280"/>
            <a:ext cx="4627789" cy="44032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56263" y="274320"/>
            <a:ext cx="5194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Создание комиксов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1" y="962297"/>
            <a:ext cx="6428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ComicsMaker.AI</a:t>
            </a:r>
            <a:r>
              <a:rPr lang="ru-RU" sz="4000" b="1" dirty="0"/>
              <a:t>, </a:t>
            </a:r>
            <a:r>
              <a:rPr lang="en-US" sz="4000" dirty="0"/>
              <a:t> </a:t>
            </a:r>
            <a:r>
              <a:rPr lang="en-US" sz="4000" b="1" dirty="0" err="1"/>
              <a:t>Pixton</a:t>
            </a:r>
            <a:r>
              <a:rPr lang="ru-RU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38531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30362" t="18569" r="10611"/>
          <a:stretch/>
        </p:blipFill>
        <p:spPr>
          <a:xfrm>
            <a:off x="488924" y="3770872"/>
            <a:ext cx="4155855" cy="2664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891" y="248194"/>
            <a:ext cx="9907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Создание видеофрагментов из текста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407" y="1419497"/>
            <a:ext cx="107949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Visper</a:t>
            </a:r>
            <a:r>
              <a:rPr lang="en-US" sz="4000" dirty="0"/>
              <a:t> — </a:t>
            </a:r>
            <a:r>
              <a:rPr lang="ru-RU" sz="4000" dirty="0" err="1"/>
              <a:t>нейросеть</a:t>
            </a:r>
            <a:r>
              <a:rPr lang="ru-RU" sz="4000" dirty="0"/>
              <a:t> от </a:t>
            </a:r>
            <a:r>
              <a:rPr lang="ru-RU" sz="4000" dirty="0" err="1"/>
              <a:t>Сбера</a:t>
            </a:r>
            <a:r>
              <a:rPr lang="ru-RU" sz="4000" dirty="0"/>
              <a:t>, </a:t>
            </a:r>
            <a:r>
              <a:rPr lang="ru-RU" sz="4000" b="1" dirty="0" err="1"/>
              <a:t>Шедеврум</a:t>
            </a:r>
            <a:r>
              <a:rPr lang="ru-RU" sz="4000" b="1" dirty="0"/>
              <a:t>,</a:t>
            </a:r>
          </a:p>
          <a:p>
            <a:r>
              <a:rPr lang="en-US" sz="4000" b="1" dirty="0" err="1"/>
              <a:t>Synthesia</a:t>
            </a:r>
            <a:r>
              <a:rPr lang="ru-RU" sz="4000" b="1" dirty="0"/>
              <a:t>, </a:t>
            </a:r>
            <a:r>
              <a:rPr lang="en-US" sz="4000" b="1" dirty="0"/>
              <a:t>topview.ai</a:t>
            </a:r>
            <a:endParaRPr lang="ru-RU" sz="40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056" y="2880250"/>
            <a:ext cx="3897888" cy="222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642932-FC21-49DB-B22A-31F46F1BA7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9236" y="3429000"/>
            <a:ext cx="3630949" cy="334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425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393246"/>
            <a:ext cx="50482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1" name="Picture 7" descr="C:\Users\User\Downloads\КОЛБУКОВ ВЛАДИМИ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5980" y="294550"/>
            <a:ext cx="2545040" cy="3600000"/>
          </a:xfrm>
          <a:prstGeom prst="rect">
            <a:avLst/>
          </a:prstGeom>
          <a:noFill/>
        </p:spPr>
      </p:pic>
      <p:pic>
        <p:nvPicPr>
          <p:cNvPr id="36869" name="Picture 5" descr="C:\Users\User\Downloads\ГРИГОРЬЕВА ВИКТОР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1158" y="294550"/>
            <a:ext cx="2545040" cy="3600000"/>
          </a:xfrm>
          <a:prstGeom prst="rect">
            <a:avLst/>
          </a:prstGeom>
          <a:noFill/>
        </p:spPr>
      </p:pic>
      <p:pic>
        <p:nvPicPr>
          <p:cNvPr id="36873" name="Picture 9" descr="C:\Users\User\Downloads\ЗЛОБИН ОЛЕ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4403" y="2959372"/>
            <a:ext cx="2545040" cy="3600000"/>
          </a:xfrm>
          <a:prstGeom prst="rect">
            <a:avLst/>
          </a:prstGeom>
          <a:noFill/>
        </p:spPr>
      </p:pic>
      <p:pic>
        <p:nvPicPr>
          <p:cNvPr id="36875" name="Picture 11" descr="C:\Users\User\Downloads\СОЛОВЬЁВА АН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8597" y="2998560"/>
            <a:ext cx="2545040" cy="3600000"/>
          </a:xfrm>
          <a:prstGeom prst="rect">
            <a:avLst/>
          </a:prstGeom>
          <a:noFill/>
        </p:spPr>
      </p:pic>
      <p:pic>
        <p:nvPicPr>
          <p:cNvPr id="36876" name="Picture 12" descr="C:\Users\User\Desktop\4 марта\IMG_20240327_212356_365.jpg"/>
          <p:cNvPicPr>
            <a:picLocks noChangeAspect="1" noChangeArrowheads="1"/>
          </p:cNvPicPr>
          <p:nvPr/>
        </p:nvPicPr>
        <p:blipFill>
          <a:blip r:embed="rId7" cstate="print"/>
          <a:srcRect l="13605" t="23315"/>
          <a:stretch>
            <a:fillRect/>
          </a:stretch>
        </p:blipFill>
        <p:spPr bwMode="auto">
          <a:xfrm>
            <a:off x="209005" y="3762103"/>
            <a:ext cx="3317966" cy="2208805"/>
          </a:xfrm>
          <a:prstGeom prst="rect">
            <a:avLst/>
          </a:prstGeom>
          <a:noFill/>
        </p:spPr>
      </p:pic>
      <p:pic>
        <p:nvPicPr>
          <p:cNvPr id="36877" name="Picture 13" descr="C:\Users\User\Desktop\4 марта\IMG_20240327_212403_206.jpg"/>
          <p:cNvPicPr>
            <a:picLocks noChangeAspect="1" noChangeArrowheads="1"/>
          </p:cNvPicPr>
          <p:nvPr/>
        </p:nvPicPr>
        <p:blipFill>
          <a:blip r:embed="rId8" cstate="print"/>
          <a:srcRect l="4626" t="13244" r="34414"/>
          <a:stretch>
            <a:fillRect/>
          </a:stretch>
        </p:blipFill>
        <p:spPr bwMode="auto">
          <a:xfrm>
            <a:off x="2690949" y="3538851"/>
            <a:ext cx="2926080" cy="312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9263"/>
          <a:stretch>
            <a:fillRect/>
          </a:stretch>
        </p:blipFill>
        <p:spPr bwMode="auto">
          <a:xfrm>
            <a:off x="418011" y="1567541"/>
            <a:ext cx="4363239" cy="347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390502" y="209006"/>
            <a:ext cx="6014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Создание презентаций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5371" y="1073949"/>
            <a:ext cx="7219315" cy="317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86595" y="5286102"/>
            <a:ext cx="6172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Prezo</a:t>
            </a:r>
            <a:r>
              <a:rPr lang="ru-RU" sz="4000" b="1" dirty="0"/>
              <a:t>, </a:t>
            </a:r>
            <a:r>
              <a:rPr lang="en-US" sz="4000" b="1" dirty="0" err="1"/>
              <a:t>Wepik</a:t>
            </a:r>
            <a:r>
              <a:rPr lang="ru-RU" sz="4000" b="1" dirty="0"/>
              <a:t>, </a:t>
            </a:r>
            <a:r>
              <a:rPr lang="en-US" sz="4000" b="1" dirty="0"/>
              <a:t>Gamma AI</a:t>
            </a:r>
            <a:endParaRPr lang="ru-RU" sz="4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0502" y="209006"/>
            <a:ext cx="4725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Создание текстов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272" y="916892"/>
            <a:ext cx="6705085" cy="345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876ABB-27E8-4C60-889B-DC629845A8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3707" y="726077"/>
            <a:ext cx="3036071" cy="5620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54747E-B6B8-46C1-BA69-10A7127EE2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3378" y="4231510"/>
            <a:ext cx="4655327" cy="252930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6" t="14757" r="32668" b="24427"/>
          <a:stretch/>
        </p:blipFill>
        <p:spPr bwMode="auto">
          <a:xfrm>
            <a:off x="364339" y="156754"/>
            <a:ext cx="7049469" cy="39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02629" y="705394"/>
            <a:ext cx="1136468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4" t="32384" r="32256" b="28986"/>
          <a:stretch/>
        </p:blipFill>
        <p:spPr bwMode="auto">
          <a:xfrm>
            <a:off x="4559456" y="4023360"/>
            <a:ext cx="6601939" cy="237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erver_transmitting_files_over_network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5600" y="4800601"/>
            <a:ext cx="2006600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5" t="29072" r="56842" b="29832"/>
          <a:stretch/>
        </p:blipFill>
        <p:spPr bwMode="auto">
          <a:xfrm>
            <a:off x="564206" y="2923264"/>
            <a:ext cx="4429049" cy="248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9" t="30335" r="59704" b="32697"/>
          <a:stretch/>
        </p:blipFill>
        <p:spPr bwMode="auto">
          <a:xfrm>
            <a:off x="4315351" y="2224488"/>
            <a:ext cx="4402368" cy="250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07" t="30467" r="60302" b="27451"/>
          <a:stretch/>
        </p:blipFill>
        <p:spPr bwMode="auto">
          <a:xfrm>
            <a:off x="5428516" y="4546692"/>
            <a:ext cx="3453542" cy="224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55792" y="982318"/>
            <a:ext cx="969264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Идеальный </a:t>
            </a:r>
            <a:r>
              <a:rPr lang="ru-RU" b="1" dirty="0" err="1">
                <a:solidFill>
                  <a:srgbClr val="FF0000"/>
                </a:solidFill>
              </a:rPr>
              <a:t>промпт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2700" b="0" i="0" dirty="0" err="1">
                <a:solidFill>
                  <a:srgbClr val="000000"/>
                </a:solidFill>
                <a:effectLst/>
                <a:latin typeface="GraphikLCG-Regular"/>
              </a:rPr>
              <a:t>Промпт</a:t>
            </a:r>
            <a:r>
              <a:rPr lang="ru-RU" sz="2700" b="0" i="0" dirty="0">
                <a:solidFill>
                  <a:srgbClr val="000000"/>
                </a:solidFill>
                <a:effectLst/>
                <a:latin typeface="GraphikLCG-Regular"/>
              </a:rPr>
              <a:t> ― это задание для нейросети, сформулированное на естественном языке. Представьте, что ставите задачу настоящему, живому ассистенту: для этого не нужно знать язык программирования и сложные алгоритмы. Достаточно подробно описать, чего вы хотите от помощника, и дать ему необходимые вводные данные.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858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4D3E21-37E2-4F61-B990-6CDA6030C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260" y="233081"/>
            <a:ext cx="9692640" cy="71416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Примеры промптов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4AC802-C82B-496D-B268-3898A79BC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D283DD-B3FC-4B27-B4C0-0FA513AD8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2550" r="1947" b="-1"/>
          <a:stretch/>
        </p:blipFill>
        <p:spPr>
          <a:xfrm>
            <a:off x="787101" y="1210240"/>
            <a:ext cx="10058343" cy="49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4822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39001" r="1114" b="9852"/>
          <a:stretch/>
        </p:blipFill>
        <p:spPr bwMode="auto">
          <a:xfrm>
            <a:off x="2402544" y="2770094"/>
            <a:ext cx="8758516" cy="339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96" y="527776"/>
            <a:ext cx="2166942" cy="213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C27080-B335-4F9A-BF90-B29F5BA64F52}"/>
              </a:ext>
            </a:extLst>
          </p:cNvPr>
          <p:cNvSpPr txBox="1"/>
          <p:nvPr/>
        </p:nvSpPr>
        <p:spPr>
          <a:xfrm>
            <a:off x="3442447" y="869576"/>
            <a:ext cx="6606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Промпт</a:t>
            </a:r>
            <a:r>
              <a:rPr lang="ru-R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для табличного представления дат в КТП по заданным параметрам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5038" y="0"/>
            <a:ext cx="9692640" cy="1325562"/>
          </a:xfrm>
        </p:spPr>
        <p:txBody>
          <a:bodyPr/>
          <a:lstStyle/>
          <a:p>
            <a:r>
              <a:rPr lang="ru-RU" i="0" dirty="0" err="1"/>
              <a:t>Нейросеть</a:t>
            </a:r>
            <a:r>
              <a:rPr lang="ru-RU" i="0" dirty="0"/>
              <a:t> </a:t>
            </a:r>
            <a:r>
              <a:rPr lang="en-US" i="0" dirty="0" err="1"/>
              <a:t>Yandex</a:t>
            </a:r>
            <a:r>
              <a:rPr lang="ru-RU" i="0" dirty="0"/>
              <a:t>GPT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7166" y="1476102"/>
            <a:ext cx="9370423" cy="50422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 err="1">
                <a:solidFill>
                  <a:srgbClr val="FF0000"/>
                </a:solidFill>
              </a:rPr>
              <a:t>Ya</a:t>
            </a:r>
            <a:r>
              <a:rPr lang="ru-RU" sz="2800" b="1" dirty="0">
                <a:solidFill>
                  <a:srgbClr val="FF0000"/>
                </a:solidFill>
              </a:rPr>
              <a:t>GPT - это модель искусственного интеллекта, способная генерировать тексты, имитирующие человеческую речь. 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dirty="0"/>
              <a:t>Как можно использовать </a:t>
            </a:r>
            <a:r>
              <a:rPr lang="en-US" sz="2400" b="1" dirty="0" err="1"/>
              <a:t>Ya</a:t>
            </a:r>
            <a:r>
              <a:rPr lang="ru-RU" sz="2400" b="1" dirty="0"/>
              <a:t>GPT в образовании:</a:t>
            </a:r>
          </a:p>
          <a:p>
            <a:pPr lvl="0"/>
            <a:r>
              <a:rPr lang="ru-RU" sz="2400" b="1" dirty="0"/>
              <a:t>Просто отвечать на сложные вопросы.</a:t>
            </a:r>
          </a:p>
          <a:p>
            <a:pPr lvl="0"/>
            <a:r>
              <a:rPr lang="ru-RU" sz="2400" b="1" dirty="0"/>
              <a:t>Создавать различные виды текстов.</a:t>
            </a:r>
          </a:p>
          <a:p>
            <a:pPr lvl="0"/>
            <a:r>
              <a:rPr lang="ru-RU" sz="2400" b="1" dirty="0"/>
              <a:t>Создавать сценарии, алгоритмы, презентации (в текстовом формате).</a:t>
            </a:r>
          </a:p>
          <a:p>
            <a:r>
              <a:rPr lang="ru-RU" sz="2400" b="1" dirty="0"/>
              <a:t>Проверять факты из задаваемого вопроса и публикуемого ответа. </a:t>
            </a:r>
          </a:p>
          <a:p>
            <a:r>
              <a:rPr lang="ru-RU" sz="2400" b="1" dirty="0"/>
              <a:t>Генерировать новые идеи.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681A37-68FF-422C-85AE-6EF72D54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143" y="-463206"/>
            <a:ext cx="9692640" cy="13255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Могу поделиться </a:t>
            </a:r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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A25A61-48AA-462B-A6C8-E21DD5F582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3403" y="1108486"/>
            <a:ext cx="7083856" cy="50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57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61872" y="1794902"/>
            <a:ext cx="8595360" cy="43513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518" y="248194"/>
            <a:ext cx="6404248" cy="296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7586" y="640078"/>
            <a:ext cx="2723764" cy="386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 descr="C:\Users\User\Desktop\4 марта\IMG_20240327_212416_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25" y="3517173"/>
            <a:ext cx="3853543" cy="2890157"/>
          </a:xfrm>
          <a:prstGeom prst="rect">
            <a:avLst/>
          </a:prstGeom>
          <a:noFill/>
        </p:spPr>
      </p:pic>
      <p:pic>
        <p:nvPicPr>
          <p:cNvPr id="35845" name="Picture 5" descr="C:\Users\User\Desktop\4 марта\IMG_20240327_212422_1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353525"/>
            <a:ext cx="2473234" cy="329764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5CC77-1B0A-4D77-BA5C-14724A7D4A0D}"/>
              </a:ext>
            </a:extLst>
          </p:cNvPr>
          <p:cNvSpPr txBox="1"/>
          <p:nvPr/>
        </p:nvSpPr>
        <p:spPr>
          <a:xfrm>
            <a:off x="5925670" y="2876098"/>
            <a:ext cx="7312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- 2024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User\Desktop\4 марта\20231013_121851.jpg"/>
          <p:cNvPicPr>
            <a:picLocks noChangeAspect="1" noChangeArrowheads="1"/>
          </p:cNvPicPr>
          <p:nvPr/>
        </p:nvPicPr>
        <p:blipFill>
          <a:blip r:embed="rId2" cstate="print"/>
          <a:srcRect t="23800" b="13003"/>
          <a:stretch>
            <a:fillRect/>
          </a:stretch>
        </p:blipFill>
        <p:spPr bwMode="auto">
          <a:xfrm>
            <a:off x="417218" y="352698"/>
            <a:ext cx="5760000" cy="2730137"/>
          </a:xfrm>
          <a:prstGeom prst="rect">
            <a:avLst/>
          </a:prstGeom>
          <a:noFill/>
        </p:spPr>
      </p:pic>
      <p:pic>
        <p:nvPicPr>
          <p:cNvPr id="37893" name="Picture 5" descr="C:\Users\User\Desktop\4 марта\20231020_134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205754" y="1744084"/>
            <a:ext cx="4800000" cy="3600000"/>
          </a:xfrm>
          <a:prstGeom prst="rect">
            <a:avLst/>
          </a:prstGeom>
          <a:noFill/>
        </p:spPr>
      </p:pic>
      <p:pic>
        <p:nvPicPr>
          <p:cNvPr id="37895" name="Picture 7" descr="C:\Users\User\Desktop\4 марта\20231020_090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1773" y="2907121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C:\Users\User\Desktop\4 марта\20231013_121834.jpg"/>
          <p:cNvPicPr>
            <a:picLocks noChangeAspect="1" noChangeArrowheads="1"/>
          </p:cNvPicPr>
          <p:nvPr/>
        </p:nvPicPr>
        <p:blipFill>
          <a:blip r:embed="rId2" cstate="print"/>
          <a:srcRect t="23535"/>
          <a:stretch>
            <a:fillRect/>
          </a:stretch>
        </p:blipFill>
        <p:spPr bwMode="auto">
          <a:xfrm>
            <a:off x="551820" y="510988"/>
            <a:ext cx="5760000" cy="3303267"/>
          </a:xfrm>
          <a:prstGeom prst="rect">
            <a:avLst/>
          </a:prstGeom>
          <a:noFill/>
        </p:spPr>
      </p:pic>
      <p:pic>
        <p:nvPicPr>
          <p:cNvPr id="38918" name="Picture 6" descr="https://xn----7sbbfysbcjyf5a8g8a7d.xn--90aal0bjc.xn--p1ai/wp-content/uploads/2022/02/2022-02-24_16-42-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3234" y="236987"/>
            <a:ext cx="4467497" cy="3143368"/>
          </a:xfrm>
          <a:prstGeom prst="rect">
            <a:avLst/>
          </a:prstGeom>
          <a:noFill/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5629" y="3224947"/>
            <a:ext cx="4449445" cy="315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20" name="Picture 8" descr="C:\Users\User\Desktop\4 марта\20231013_122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59782" y="3808482"/>
            <a:ext cx="2983617" cy="2237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b="2228"/>
          <a:stretch>
            <a:fillRect/>
          </a:stretch>
        </p:blipFill>
        <p:spPr bwMode="auto">
          <a:xfrm>
            <a:off x="569898" y="306977"/>
            <a:ext cx="10019393" cy="312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568350" y="3474721"/>
          <a:ext cx="6471148" cy="3136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6E74CED-BB82-4C87-8764-51572E4D1A3E}"/>
              </a:ext>
            </a:extLst>
          </p:cNvPr>
          <p:cNvSpPr/>
          <p:nvPr/>
        </p:nvSpPr>
        <p:spPr>
          <a:xfrm>
            <a:off x="851647" y="2460812"/>
            <a:ext cx="2788024" cy="968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551" y="277556"/>
            <a:ext cx="8766754" cy="646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497" y="123151"/>
            <a:ext cx="10093015" cy="661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4291"/>
            <a:ext cx="9144000" cy="62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2149" y="4643447"/>
            <a:ext cx="1059135" cy="103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1802</TotalTime>
  <Words>199</Words>
  <Application>Microsoft Office PowerPoint</Application>
  <PresentationFormat>Произвольный</PresentationFormat>
  <Paragraphs>43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View</vt:lpstr>
      <vt:lpstr>«Инфознайка» «Легоконструирование» «Новая реальность» «3D-принтер»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Роли нейросетей, как инструмента ИИ в образовании:</vt:lpstr>
      <vt:lpstr>Слайд 13</vt:lpstr>
      <vt:lpstr>    «Отцы и дети» Тургенев, портрет Павла Петровича Кирсанова  «Человек среднего роста, одетый в темный, английский сьют, модный низенький галстук и лаковые полусапожки... На вид ему было лет сорок пять; его коротко остриженные седые волосы отливали темным блеском, как новое серебро; лицо его, желчное, но без морщин, необыкновенно правильное и чистое, словно выведенное тонким и легким резцом, являло следы красоты замечательной; особенно хороши были светлые, черные, продолговатые глаза. Весь облик Аркадиева дяди, изящный и породистый, сохранил юношескую стройность и то стремление вверх, прочь от земли, которое большею частью исчезает после двадцатых годов». </vt:lpstr>
      <vt:lpstr>Слайд 15</vt:lpstr>
      <vt:lpstr>Слайд 16</vt:lpstr>
      <vt:lpstr>Шедеврум</vt:lpstr>
      <vt:lpstr>Слайд 18</vt:lpstr>
      <vt:lpstr>Слайд 19</vt:lpstr>
      <vt:lpstr>Слайд 20</vt:lpstr>
      <vt:lpstr>Слайд 21</vt:lpstr>
      <vt:lpstr>Слайд 22</vt:lpstr>
      <vt:lpstr>Идеальный промпт: Промпт ― это задание для нейросети, сформулированное на естественном языке. Представьте, что ставите задачу настоящему, живому ассистенту: для этого не нужно знать язык программирования и сложные алгоритмы. Достаточно подробно описать, чего вы хотите от помощника, и дать ему необходимые вводные данные.</vt:lpstr>
      <vt:lpstr>Примеры промптов</vt:lpstr>
      <vt:lpstr>Слайд 25</vt:lpstr>
      <vt:lpstr>Нейросеть YandexGPT</vt:lpstr>
      <vt:lpstr>Могу поделиться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Искусственный интеллект  в образовании</dc:title>
  <dc:creator>User</dc:creator>
  <cp:lastModifiedBy>User</cp:lastModifiedBy>
  <cp:revision>79</cp:revision>
  <dcterms:created xsi:type="dcterms:W3CDTF">2023-07-12T14:40:30Z</dcterms:created>
  <dcterms:modified xsi:type="dcterms:W3CDTF">2025-03-31T06:19:40Z</dcterms:modified>
</cp:coreProperties>
</file>