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6" r:id="rId1"/>
  </p:sldMasterIdLst>
  <p:notesMasterIdLst>
    <p:notesMasterId r:id="rId18"/>
  </p:notesMasterIdLst>
  <p:sldIdLst>
    <p:sldId id="256" r:id="rId2"/>
    <p:sldId id="280" r:id="rId3"/>
    <p:sldId id="281" r:id="rId4"/>
    <p:sldId id="282" r:id="rId5"/>
    <p:sldId id="257" r:id="rId6"/>
    <p:sldId id="283" r:id="rId7"/>
    <p:sldId id="284" r:id="rId8"/>
    <p:sldId id="286" r:id="rId9"/>
    <p:sldId id="259" r:id="rId10"/>
    <p:sldId id="290" r:id="rId11"/>
    <p:sldId id="287" r:id="rId12"/>
    <p:sldId id="288" r:id="rId13"/>
    <p:sldId id="269" r:id="rId14"/>
    <p:sldId id="291" r:id="rId15"/>
    <p:sldId id="289" r:id="rId16"/>
    <p:sldId id="29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87082-BBD8-42D7-81F9-A886D1B1774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2C46E-4C6D-458F-A1F5-7EAE930A1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21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2C46E-4C6D-458F-A1F5-7EAE930A188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0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A1CF1-E175-46DC-81E1-2B3157D81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E8B398-8682-4C32-8226-30BB2AA32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C0E360-8C08-4C0B-A659-5F597BE8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B5804-001F-45A0-9A9B-15FB10CB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EE95E6-EC99-445A-842B-B0E65F33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9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0260D-9ECB-47BF-9B0A-ED68F520A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8553B7-C753-4871-9A2D-618DD3A17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2E8416-A465-411D-894A-B4B489D3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02374-775B-4C2B-B5B7-783043555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5D90FD-6C3B-415A-9732-194EB4AB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6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F52323A-B015-4122-B63C-8CFD92B3C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76BF5A-6194-44E8-AB65-13B89F288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A4039A-A3D2-4C4E-88CE-92FED2BCA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CBAF1A-C883-42B4-B6A4-4C4F756D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BB1469-19F8-4435-97BB-55C095CFB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01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5E1DE-7C44-4FFC-8509-05666CD3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D3D1EB-2D81-46EF-9547-12353ED9D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D1A398-C73E-4F6D-A52D-723449A1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27956A-A1BB-4FE0-BC06-CBFC3087C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44EC2-5E8D-441E-9AED-F1105512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3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05062-2B18-4F9C-9E0F-A33174D9E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993D-C36B-4501-88E8-2EAA378C5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51CF5-1D68-4557-BFBC-7BB412352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D31C6-65A9-44EF-A584-8C8FEF6F5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6AD45A-6152-4079-B58A-7ACF61B65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07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3EDB-2892-4CCD-BDCF-22257A6C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8026AE-50B0-4A0B-BA41-FE43204EE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0F24E7-1D87-48D5-860D-1226F37BC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27A808-5A16-4509-91CA-64BFEA57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681E92-3A1E-4E6D-801A-691BDCAE9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E5A9C6-D3B1-4336-81FD-B377A409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07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508FA-A4BB-420B-8217-796FD1C0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11941-0083-415C-BFD9-36CAA928F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E7D356-C5B7-4393-BCB1-C5870EBDA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58B645-AD99-4DB8-92B7-34FF4DF1C7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99FACE-A617-4046-B15B-03123C0C2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55731E-E551-4726-96FD-DBE1F358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EF5468-D754-4B9E-B32D-3E1692F8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829CDC-7667-4028-8CEB-64270D13E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10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E907B-153A-423E-8423-9413B5E0E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8A6C89-4786-437E-ACAC-0DFE99F6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9AE098-DED6-4E31-BF4D-DD22A9ED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6FA19C-AC9A-4D36-87D1-0EEE59F8E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02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C22217-9094-4BA4-8C89-D5B612DBA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4B6ADE-A7C8-4090-AA3A-88103C79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BC3D0E-32EC-4938-B1C5-FA92103D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17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106ED-6870-43EE-A1F8-5DFFEB6CE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3CC503-F66A-4B7E-9CC9-97AE4A6C2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31C362-B328-475C-B6DD-9BDC437CA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0DB3A9-E4D5-44A2-B49A-B83CFB168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F96B9F-81DA-4347-94D5-3819DB87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AE075-B04A-45BF-999F-68EDB653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833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14ECF-B842-435A-92F9-F3B70B4F4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F1DF26-74B7-4A06-887A-FFFA20786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6F70DA-AEED-40F5-85A8-2DD2C7B4B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23C844-C840-4C9B-A50C-601D89AAB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F26B2E-1D50-4B0D-9F88-9CE34C717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4FA194-6C90-49B9-950C-E2137800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91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9D097-916F-4241-81A0-2F29C9464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379CA-DC4D-4E9D-BD60-5193F4826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F30633-F020-40AB-A139-4C746F880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5950F-5DCB-4798-BC0C-546694B67DB2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11C62-A256-4B40-AF0A-516FE3DF7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2D9134-8D9C-4417-A0E9-A45C61B38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7E430-FCF2-403F-8617-25B6DA754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1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G9CRWfL5SbkO_WOGiOu8eAPg0aUjUve5/view" TargetMode="External"/><Relationship Id="rId2" Type="http://schemas.openxmlformats.org/officeDocument/2006/relationships/hyperlink" Target="https://coreapp.ai/app/player/course/6613d5c193972f81b83c4d1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0B1B90-8F86-4221-9AD4-4F15A064C98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65A1D8"/>
              </a:gs>
              <a:gs pos="4900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accent5">
                  <a:lumMod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503082-9421-FCA2-BFBE-8E9B1051F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091" y="2351689"/>
            <a:ext cx="10621817" cy="215462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40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К</a:t>
            </a:r>
            <a:r>
              <a:rPr lang="ru-RU" sz="4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раевой конкурс </a:t>
            </a:r>
          </a:p>
          <a:p>
            <a:pPr>
              <a:spcBef>
                <a:spcPts val="600"/>
              </a:spcBef>
            </a:pPr>
            <a:r>
              <a:rPr lang="ru-RU" sz="4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образовательных программ дополнительного образования детей</a:t>
            </a:r>
            <a:endParaRPr lang="ru-RU" sz="4000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endParaRPr lang="ru-RU" sz="4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646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517860D-D124-4970-A5FC-47F0F572D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794185"/>
              </p:ext>
            </p:extLst>
          </p:nvPr>
        </p:nvGraphicFramePr>
        <p:xfrm>
          <a:off x="838199" y="630244"/>
          <a:ext cx="10515601" cy="5170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8441">
                  <a:extLst>
                    <a:ext uri="{9D8B030D-6E8A-4147-A177-3AD203B41FA5}">
                      <a16:colId xmlns:a16="http://schemas.microsoft.com/office/drawing/2014/main" val="129202821"/>
                    </a:ext>
                  </a:extLst>
                </a:gridCol>
                <a:gridCol w="9757160">
                  <a:extLst>
                    <a:ext uri="{9D8B030D-6E8A-4147-A177-3AD203B41FA5}">
                      <a16:colId xmlns:a16="http://schemas.microsoft.com/office/drawing/2014/main" val="4197659720"/>
                    </a:ext>
                  </a:extLst>
                </a:gridCol>
              </a:tblGrid>
              <a:tr h="444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Критерий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076140"/>
                  </a:ext>
                </a:extLst>
              </a:tr>
              <a:tr h="41669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Качественные характеристики проекта: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978004"/>
                  </a:ext>
                </a:extLst>
              </a:tr>
              <a:tr h="393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Содержание рекомендаций плана полное и понятное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279515"/>
                  </a:ext>
                </a:extLst>
              </a:tr>
              <a:tr h="444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Содержание заданий и требований каждого шага плана полные и четкие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816518"/>
                  </a:ext>
                </a:extLst>
              </a:tr>
              <a:tr h="444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Каждый шаг плана имеет необходимые материалы для использования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373697"/>
                  </a:ext>
                </a:extLst>
              </a:tr>
              <a:tr h="491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Реалистичность и последовательность шагов плана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1184415"/>
                  </a:ext>
                </a:extLst>
              </a:tr>
              <a:tr h="454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Использование современных информационных технологий при подготовке материалов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(рекомендаций, инструкций и пр.)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143446"/>
                  </a:ext>
                </a:extLst>
              </a:tr>
              <a:tr h="41253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Соответствие предложенных планов реализации программы типу условий: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671122"/>
                  </a:ext>
                </a:extLst>
              </a:tr>
              <a:tr h="444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реализации программы или части программы при отсутствии необходимого финансирования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986069"/>
                  </a:ext>
                </a:extLst>
              </a:tr>
              <a:tr h="444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реализации программы или части программы при отсутствии необходимого помещения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904807"/>
                  </a:ext>
                </a:extLst>
              </a:tr>
              <a:tr h="363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реализации программы или части программы при отсутствии квалифицированного педагога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41300"/>
                  </a:ext>
                </a:extLst>
              </a:tr>
              <a:tr h="417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Вариативность реализации программы при заданных условиях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004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241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A6D1BF3-F014-47EE-B098-C005B5E6D767}"/>
              </a:ext>
            </a:extLst>
          </p:cNvPr>
          <p:cNvSpPr txBox="1"/>
          <p:nvPr/>
        </p:nvSpPr>
        <p:spPr>
          <a:xfrm>
            <a:off x="739307" y="484646"/>
            <a:ext cx="10713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3 этап – Очная часть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Подготовка и демонстрация образовательной практики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BEF352-338C-4111-AC2C-26FBC9EDABF0}"/>
              </a:ext>
            </a:extLst>
          </p:cNvPr>
          <p:cNvSpPr txBox="1"/>
          <p:nvPr/>
        </p:nvSpPr>
        <p:spPr>
          <a:xfrm>
            <a:off x="739306" y="1499183"/>
            <a:ext cx="10713385" cy="5856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бразовательная практик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а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совокупность технологий, инструментов или педагогических приемов, наиболее полным образом демонстрирующих особенность ДООП, обеспечивающих эффективную ее реализацию и достижение планируемых образовательных результатов обучающихся.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Формат площадки </a:t>
            </a: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интерактив (мастер-класс), который направлен на демонстрацию уникальности, новаторства, актуальности программы.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Требования: </a:t>
            </a: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наглядность, </a:t>
            </a: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изуальная привлекательность, вовлеченность участников площадки в процесс.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Характеристики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площадки: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Размер: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 кв. метров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Продолжительность демонстрации: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10-15 минут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Продолжительность мероприятия: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 часа</a:t>
            </a:r>
          </a:p>
          <a:p>
            <a:pPr>
              <a:lnSpc>
                <a:spcPct val="150000"/>
              </a:lnSpc>
            </a:pPr>
            <a:endParaRPr lang="ru-RU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11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B0D1DC-EA14-40D8-82F1-2BFD6A9B9C19}"/>
              </a:ext>
            </a:extLst>
          </p:cNvPr>
          <p:cNvSpPr txBox="1"/>
          <p:nvPr/>
        </p:nvSpPr>
        <p:spPr>
          <a:xfrm>
            <a:off x="4165600" y="741709"/>
            <a:ext cx="7330427" cy="5441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подготовке площадки</a:t>
            </a:r>
            <a:r>
              <a:rPr lang="ru-RU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идеи для интерактива </a:t>
            </a:r>
            <a:r>
              <a:rPr lang="ru-RU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искать в следующем: 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отличительная особенность программы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новизна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организации образовательного процесса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обучения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организации образовательного процесса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организации учебного занятия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педагогические технологии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дидактические материалы 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занятия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аттестации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F1A881-3332-4F85-9D0F-A261F2900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 b="6013"/>
          <a:stretch/>
        </p:blipFill>
        <p:spPr bwMode="auto">
          <a:xfrm>
            <a:off x="295564" y="248105"/>
            <a:ext cx="2844800" cy="3180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00F7E13-AEDB-450C-B631-6C45E702D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4"/>
          <a:stretch/>
        </p:blipFill>
        <p:spPr bwMode="auto">
          <a:xfrm>
            <a:off x="808182" y="3063901"/>
            <a:ext cx="2844800" cy="3545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5619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5461079-436F-8E13-5F3E-319C605197AB}"/>
              </a:ext>
            </a:extLst>
          </p:cNvPr>
          <p:cNvSpPr txBox="1"/>
          <p:nvPr/>
        </p:nvSpPr>
        <p:spPr>
          <a:xfrm>
            <a:off x="845791" y="484496"/>
            <a:ext cx="5947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площадки – </a:t>
            </a: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баннер: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0D3C2-8DE9-63A7-1A3D-823318B883C9}"/>
              </a:ext>
            </a:extLst>
          </p:cNvPr>
          <p:cNvSpPr txBox="1"/>
          <p:nvPr/>
        </p:nvSpPr>
        <p:spPr>
          <a:xfrm>
            <a:off x="928919" y="918204"/>
            <a:ext cx="7374573" cy="5216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изображение хорошего качества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направленность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идея программы (кратко, привлекательно, как слоган)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программы (короткое, можно изменить для тиражирования)</a:t>
            </a:r>
            <a:endParaRPr lang="ru-RU" sz="1600" i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автор, муниципалитет, ОУ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краткое описание (КРАТКОЕ! Интересно, понятно, доступно)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результаты (3-4 самых важных, коротко, содержательно, понятно)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 тиражирования (отсутствие финансирования, помещения, педагога, подходит для работы с детьми с ОВЗ 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725F57-132A-4CC5-BF46-F4D73222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28" y="193625"/>
            <a:ext cx="3532245" cy="6470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7198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AD0C631-775B-4D80-AABB-F9DE9024A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403650"/>
              </p:ext>
            </p:extLst>
          </p:nvPr>
        </p:nvGraphicFramePr>
        <p:xfrm>
          <a:off x="1092682" y="479816"/>
          <a:ext cx="10006636" cy="2643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0218">
                  <a:extLst>
                    <a:ext uri="{9D8B030D-6E8A-4147-A177-3AD203B41FA5}">
                      <a16:colId xmlns:a16="http://schemas.microsoft.com/office/drawing/2014/main" val="3050335885"/>
                    </a:ext>
                  </a:extLst>
                </a:gridCol>
                <a:gridCol w="9196418">
                  <a:extLst>
                    <a:ext uri="{9D8B030D-6E8A-4147-A177-3AD203B41FA5}">
                      <a16:colId xmlns:a16="http://schemas.microsoft.com/office/drawing/2014/main" val="1556359318"/>
                    </a:ext>
                  </a:extLst>
                </a:gridCol>
              </a:tblGrid>
              <a:tr h="443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№ п/п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Критерий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91746"/>
                  </a:ext>
                </a:extLst>
              </a:tr>
              <a:tr h="444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Соответствие содержания площадки содержанию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970851"/>
                  </a:ext>
                </a:extLst>
              </a:tr>
              <a:tr h="422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Качество презентации программы на площадке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142507"/>
                  </a:ext>
                </a:extLst>
              </a:tr>
              <a:tr h="5056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Степень вовлечённости участников в процесс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55154"/>
                  </a:ext>
                </a:extLst>
              </a:tr>
              <a:tr h="41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Оформление площадки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124935"/>
                  </a:ext>
                </a:extLst>
              </a:tr>
              <a:tr h="41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Соответствие площадки регламенту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формат, длительность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184732"/>
                  </a:ext>
                </a:extLst>
              </a:tr>
            </a:tbl>
          </a:graphicData>
        </a:graphic>
      </p:graphicFrame>
      <p:pic>
        <p:nvPicPr>
          <p:cNvPr id="3" name="Picture 18">
            <a:extLst>
              <a:ext uri="{FF2B5EF4-FFF2-40B4-BE49-F238E27FC236}">
                <a16:creationId xmlns:a16="http://schemas.microsoft.com/office/drawing/2014/main" id="{4DCA07F3-D936-478C-919F-BC6E1EABC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6" r="8497" b="1"/>
          <a:stretch/>
        </p:blipFill>
        <p:spPr bwMode="auto">
          <a:xfrm>
            <a:off x="1356361" y="3734981"/>
            <a:ext cx="4333240" cy="2945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67CFA6AE-0565-41B3-A78C-0DED4AB0B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4" b="-1"/>
          <a:stretch/>
        </p:blipFill>
        <p:spPr bwMode="auto">
          <a:xfrm>
            <a:off x="5615706" y="3533804"/>
            <a:ext cx="5082270" cy="2945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577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9143E8D-D1EA-460A-9B99-02A64ED79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/>
          <a:stretch/>
        </p:blipFill>
        <p:spPr bwMode="auto">
          <a:xfrm>
            <a:off x="1464908" y="209033"/>
            <a:ext cx="4036575" cy="3565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041CF113-95DA-4AA7-B202-8ADCE074F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3"/>
          <a:stretch/>
        </p:blipFill>
        <p:spPr bwMode="auto">
          <a:xfrm>
            <a:off x="5108413" y="2057044"/>
            <a:ext cx="3016428" cy="4591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1F0709F5-847A-40E3-94EA-A167ED4F0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5714"/>
          <a:stretch/>
        </p:blipFill>
        <p:spPr bwMode="auto">
          <a:xfrm>
            <a:off x="413046" y="3170654"/>
            <a:ext cx="2382982" cy="3413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40DF527A-B4BF-483E-90F0-D8EA24E7C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8" b="4871"/>
          <a:stretch/>
        </p:blipFill>
        <p:spPr bwMode="auto">
          <a:xfrm>
            <a:off x="7898800" y="274322"/>
            <a:ext cx="3729917" cy="4094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5737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A209D5A0-DD81-433D-B076-D8943375333A}"/>
              </a:ext>
            </a:extLst>
          </p:cNvPr>
          <p:cNvSpPr txBox="1">
            <a:spLocks/>
          </p:cNvSpPr>
          <p:nvPr/>
        </p:nvSpPr>
        <p:spPr>
          <a:xfrm>
            <a:off x="683492" y="2640325"/>
            <a:ext cx="10621817" cy="7886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76890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F2DED-F553-460F-ABC0-4704AB44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237" y="1152292"/>
            <a:ext cx="10813312" cy="99974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Выявление лучших образовательных программ региона и оценка потенциала развития программы на уровне региона.</a:t>
            </a:r>
            <a:br>
              <a:rPr lang="ru-RU" sz="20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</a:b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881FFB-75EF-4C7D-A7A4-D8DF6BE5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237" y="2917059"/>
            <a:ext cx="10469526" cy="3500733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развитие инновационных процессов и творческого потенциала педагогических коллективов, направленных на обновление и развитие содержания дополнительного образования;</a:t>
            </a:r>
            <a:endParaRPr lang="ru-RU" sz="2000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повышение профессиональной компетентности педагогов в области проектирования программ в соответствии с современными требованиями;</a:t>
            </a:r>
            <a:endParaRPr lang="ru-RU" sz="2000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выявление, обобщение и распространение лучшего педагогического опыта;</a:t>
            </a:r>
            <a:endParaRPr lang="ru-RU" sz="2000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повышение престижа профессии педагога и имиджа организаций дополнительного образования.</a:t>
            </a:r>
            <a:endParaRPr lang="ru-RU" sz="2000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D56A9C-5EDD-45BB-9DFF-719786D8DC12}"/>
              </a:ext>
            </a:extLst>
          </p:cNvPr>
          <p:cNvSpPr/>
          <p:nvPr/>
        </p:nvSpPr>
        <p:spPr>
          <a:xfrm>
            <a:off x="0" y="350982"/>
            <a:ext cx="6996223" cy="5725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000"/>
                </a:schemeClr>
              </a:gs>
              <a:gs pos="96000">
                <a:schemeClr val="accent5"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E53F3-2FEC-4BD6-8D2B-24E87400EA75}"/>
              </a:ext>
            </a:extLst>
          </p:cNvPr>
          <p:cNvSpPr txBox="1"/>
          <p:nvPr/>
        </p:nvSpPr>
        <p:spPr>
          <a:xfrm>
            <a:off x="394853" y="400763"/>
            <a:ext cx="353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Цель конкурса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9E6110-4C65-4503-A916-DFBD0C4071B2}"/>
              </a:ext>
            </a:extLst>
          </p:cNvPr>
          <p:cNvSpPr/>
          <p:nvPr/>
        </p:nvSpPr>
        <p:spPr>
          <a:xfrm>
            <a:off x="-1" y="2198592"/>
            <a:ext cx="6996223" cy="5725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96000">
                <a:schemeClr val="accent5"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1BFC2-2512-4CE7-9BD8-EC6EC0CA045E}"/>
              </a:ext>
            </a:extLst>
          </p:cNvPr>
          <p:cNvSpPr txBox="1"/>
          <p:nvPr/>
        </p:nvSpPr>
        <p:spPr>
          <a:xfrm>
            <a:off x="531412" y="2232745"/>
            <a:ext cx="353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Задачи конкурса:</a:t>
            </a:r>
          </a:p>
        </p:txBody>
      </p:sp>
    </p:spTree>
    <p:extLst>
      <p:ext uri="{BB962C8B-B14F-4D97-AF65-F5344CB8AC3E}">
        <p14:creationId xmlns:p14="http://schemas.microsoft.com/office/powerpoint/2010/main" val="327908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EB10F-40D1-4C3D-9BA1-0573ED3EAB5F}"/>
              </a:ext>
            </a:extLst>
          </p:cNvPr>
          <p:cNvSpPr txBox="1"/>
          <p:nvPr/>
        </p:nvSpPr>
        <p:spPr>
          <a:xfrm>
            <a:off x="893135" y="1295222"/>
            <a:ext cx="10441172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В конкурсе могут принять индивидуальное участие или участие в составе команд педагогические работники, (в т.ч и методисты)</a:t>
            </a:r>
            <a:r>
              <a:rPr lang="ru-RU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от</a:t>
            </a:r>
            <a:r>
              <a:rPr lang="ru-RU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образовательных организаций различных организационно-правовых форм и форм собственности, в том числе и из негосударственных организаций, имеющих лицензию на реализацию дополнительных общеразвивающих программ.</a:t>
            </a:r>
          </a:p>
          <a:p>
            <a:pPr algn="just">
              <a:lnSpc>
                <a:spcPct val="150000"/>
              </a:lnSpc>
            </a:pPr>
            <a:endParaRPr lang="ru-RU" dirty="0"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  <a:ea typeface="Arial" panose="020B0604020202020204" pitchFamily="34" charset="0"/>
              </a:rPr>
              <a:t>По результатам заочных 1 и 2 этапов отбираются 30 финалистов. 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  <a:ea typeface="Arial" panose="020B0604020202020204" pitchFamily="34" charset="0"/>
              </a:rPr>
              <a:t>В рамках очной экспертизы формируется список из 10 победителей конкурса: по 1 победителю от каждой номинации и дополнительно 4 победителя из итогового рейтинга за вычетом победителей в номинации.</a:t>
            </a:r>
          </a:p>
          <a:p>
            <a:pPr algn="just">
              <a:lnSpc>
                <a:spcPct val="150000"/>
              </a:lnSpc>
            </a:pPr>
            <a:endParaRPr lang="ru-RU" dirty="0"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Победа в конкурсе - выход на грант будущего года.</a:t>
            </a:r>
          </a:p>
          <a:p>
            <a:pPr algn="just">
              <a:lnSpc>
                <a:spcPct val="150000"/>
              </a:lnSpc>
            </a:pPr>
            <a:endParaRPr lang="ru-RU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0EF8A9-E6B0-48D1-9A0E-A7A17BAC5BB1}"/>
              </a:ext>
            </a:extLst>
          </p:cNvPr>
          <p:cNvSpPr/>
          <p:nvPr/>
        </p:nvSpPr>
        <p:spPr>
          <a:xfrm>
            <a:off x="0" y="395766"/>
            <a:ext cx="7145080" cy="5725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96000">
                <a:schemeClr val="accent5"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45D69-1BD0-4478-B42E-4FD2C1423E04}"/>
              </a:ext>
            </a:extLst>
          </p:cNvPr>
          <p:cNvSpPr txBox="1"/>
          <p:nvPr/>
        </p:nvSpPr>
        <p:spPr>
          <a:xfrm>
            <a:off x="754695" y="440550"/>
            <a:ext cx="353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Участники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368116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EB10F-40D1-4C3D-9BA1-0573ED3EAB5F}"/>
              </a:ext>
            </a:extLst>
          </p:cNvPr>
          <p:cNvSpPr txBox="1"/>
          <p:nvPr/>
        </p:nvSpPr>
        <p:spPr>
          <a:xfrm>
            <a:off x="880729" y="1336140"/>
            <a:ext cx="10430541" cy="5071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Номинации конкурса определены в соответствии с приказом </a:t>
            </a:r>
            <a:r>
              <a:rPr lang="ru-RU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Министерства просвещения Российской Федерации от 27.07.2022 г. № 629 «Об утверждении Порядка организации и осуществления образовательной деятельности по дополнительным общеобразовательным программам»</a:t>
            </a:r>
            <a:r>
              <a:rPr lang="ru-RU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по направленностям:</a:t>
            </a:r>
            <a:endParaRPr lang="ru-RU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социально-гуманитарная;</a:t>
            </a:r>
            <a:endParaRPr lang="ru-RU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художественная;</a:t>
            </a:r>
            <a:endParaRPr lang="ru-RU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естественнонаучная;</a:t>
            </a:r>
            <a:endParaRPr lang="ru-RU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физкультурная;</a:t>
            </a:r>
            <a:endParaRPr lang="ru-RU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техническая;</a:t>
            </a:r>
            <a:endParaRPr lang="ru-RU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туристско-краеведческая</a:t>
            </a:r>
            <a:r>
              <a:rPr lang="en-US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ru-RU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22523C-A333-42E8-9F17-679F45837F84}"/>
              </a:ext>
            </a:extLst>
          </p:cNvPr>
          <p:cNvSpPr/>
          <p:nvPr/>
        </p:nvSpPr>
        <p:spPr>
          <a:xfrm>
            <a:off x="-1" y="406399"/>
            <a:ext cx="7166345" cy="5725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96000">
                <a:schemeClr val="accent5"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3343C-665F-4409-BFA3-C638EF386803}"/>
              </a:ext>
            </a:extLst>
          </p:cNvPr>
          <p:cNvSpPr txBox="1"/>
          <p:nvPr/>
        </p:nvSpPr>
        <p:spPr>
          <a:xfrm>
            <a:off x="552677" y="427665"/>
            <a:ext cx="353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Номинации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354895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4238209-2BA2-9CBE-3464-78C91B476F32}"/>
              </a:ext>
            </a:extLst>
          </p:cNvPr>
          <p:cNvSpPr txBox="1"/>
          <p:nvPr/>
        </p:nvSpPr>
        <p:spPr>
          <a:xfrm>
            <a:off x="972876" y="1658402"/>
            <a:ext cx="1036937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 этап (заочный) - Оформление карточки программы </a:t>
            </a:r>
            <a:r>
              <a:rPr lang="ru-RU" i="1" dirty="0">
                <a:latin typeface="Century Gothic" panose="020B0502020202020204" pitchFamily="34" charset="0"/>
              </a:rPr>
              <a:t>(оценка представления программы для родителя или ребенка).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 этап (заочный) - Оформление дополнительных общеобразовательных программ </a:t>
            </a:r>
            <a:r>
              <a:rPr lang="ru-RU" i="1" dirty="0">
                <a:latin typeface="Century Gothic" panose="020B0502020202020204" pitchFamily="34" charset="0"/>
              </a:rPr>
              <a:t>(оценка содержания программы).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3 этап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(заочная часть) - Создание плана развития программы на уровне региона </a:t>
            </a:r>
            <a:r>
              <a:rPr lang="ru-RU" i="1" dirty="0">
                <a:latin typeface="Century Gothic" panose="020B0502020202020204" pitchFamily="34" charset="0"/>
              </a:rPr>
              <a:t>(оценка потенциала распространения (тиражирования) программы в других учреждениях на территории края).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(очная часть)  - Подготовка и демонстрация образовательной практики в рамках образовательной программы на форуме ДО </a:t>
            </a:r>
            <a:r>
              <a:rPr lang="ru-RU" i="1" dirty="0">
                <a:latin typeface="Century Gothic" panose="020B0502020202020204" pitchFamily="34" charset="0"/>
              </a:rPr>
              <a:t>(оценка отдельной практики из программы).</a:t>
            </a:r>
          </a:p>
          <a:p>
            <a:pPr>
              <a:lnSpc>
                <a:spcPct val="150000"/>
              </a:lnSpc>
            </a:pPr>
            <a:endParaRPr lang="ru-RU" i="1" dirty="0">
              <a:latin typeface="Century Gothic" panose="020B0502020202020204" pitchFamily="34" charset="0"/>
            </a:endParaRPr>
          </a:p>
          <a:p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A1E638-45BF-21C3-06FE-65B90ED04865}"/>
              </a:ext>
            </a:extLst>
          </p:cNvPr>
          <p:cNvSpPr txBox="1"/>
          <p:nvPr/>
        </p:nvSpPr>
        <p:spPr>
          <a:xfrm>
            <a:off x="972876" y="1179215"/>
            <a:ext cx="1077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Конкурс проводится в 3 этапа ( в 2024 году -  с апреля по декабрь)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EFBFD61-3158-49E2-989F-5CD80AD000C9}"/>
              </a:ext>
            </a:extLst>
          </p:cNvPr>
          <p:cNvSpPr/>
          <p:nvPr/>
        </p:nvSpPr>
        <p:spPr>
          <a:xfrm>
            <a:off x="0" y="368175"/>
            <a:ext cx="7176978" cy="5725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96000">
                <a:schemeClr val="accent5"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366DE-E8DE-4CB2-B045-9AB726B46B57}"/>
              </a:ext>
            </a:extLst>
          </p:cNvPr>
          <p:cNvSpPr txBox="1"/>
          <p:nvPr/>
        </p:nvSpPr>
        <p:spPr>
          <a:xfrm>
            <a:off x="510147" y="423592"/>
            <a:ext cx="353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Этапы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295586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D3343C-665F-4409-BFA3-C638EF386803}"/>
              </a:ext>
            </a:extLst>
          </p:cNvPr>
          <p:cNvSpPr txBox="1"/>
          <p:nvPr/>
        </p:nvSpPr>
        <p:spPr>
          <a:xfrm>
            <a:off x="743711" y="471745"/>
            <a:ext cx="7431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 этап - Оформление карточки программы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24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5B9E89B7-0D91-46F8-B432-601559F0A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315327"/>
              </p:ext>
            </p:extLst>
          </p:nvPr>
        </p:nvGraphicFramePr>
        <p:xfrm>
          <a:off x="880729" y="1143462"/>
          <a:ext cx="10421680" cy="5128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1666">
                  <a:extLst>
                    <a:ext uri="{9D8B030D-6E8A-4147-A177-3AD203B41FA5}">
                      <a16:colId xmlns:a16="http://schemas.microsoft.com/office/drawing/2014/main" val="1149823215"/>
                    </a:ext>
                  </a:extLst>
                </a:gridCol>
                <a:gridCol w="3172682">
                  <a:extLst>
                    <a:ext uri="{9D8B030D-6E8A-4147-A177-3AD203B41FA5}">
                      <a16:colId xmlns:a16="http://schemas.microsoft.com/office/drawing/2014/main" val="4124189029"/>
                    </a:ext>
                  </a:extLst>
                </a:gridCol>
                <a:gridCol w="6497332">
                  <a:extLst>
                    <a:ext uri="{9D8B030D-6E8A-4147-A177-3AD203B41FA5}">
                      <a16:colId xmlns:a16="http://schemas.microsoft.com/office/drawing/2014/main" val="2968516602"/>
                    </a:ext>
                  </a:extLst>
                </a:gridCol>
              </a:tblGrid>
              <a:tr h="387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Критерий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674161"/>
                  </a:ext>
                </a:extLst>
              </a:tr>
              <a:tr h="637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Соответствует требованиям рекомендаций по заполнению карточек программ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в АИС «Навигатор дополнительного образования»: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736464"/>
                  </a:ext>
                </a:extLst>
              </a:tr>
              <a:tr h="391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Название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</a:rPr>
                        <a:t>Не длинное.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07619"/>
                  </a:ext>
                </a:extLst>
              </a:tr>
              <a:tr h="3841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Краткое описание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</a:rPr>
                        <a:t>Коротко и привлекательно для пользователя.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613121"/>
                  </a:ext>
                </a:extLst>
              </a:tr>
              <a:tr h="524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Подробное описание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</a:rPr>
                        <a:t>Максимально полная и полезная информация (в 2-х абзацах) – о чем программа, актуальность особенность, новизна, польза, как организован процесс обучения.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178596"/>
                  </a:ext>
                </a:extLst>
              </a:tr>
              <a:tr h="372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Содержание программы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</a:rPr>
                        <a:t>План обучения в свободной форме (название разделов, тем).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613056"/>
                  </a:ext>
                </a:extLst>
              </a:tr>
              <a:tr h="372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5.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Цель программы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</a:rPr>
                        <a:t>Из текста программы в свободной форме.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577855"/>
                  </a:ext>
                </a:extLst>
              </a:tr>
              <a:tr h="477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Ожидаемые результаты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</a:rPr>
                        <a:t>Ожидаемые результаты – в свободной форме. На развитие каких навыков, умений и компетенций направлена программа, что ребенок получит после прохождения.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373908"/>
                  </a:ext>
                </a:extLst>
              </a:tr>
              <a:tr h="728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Особые условия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</a:rPr>
                        <a:t>Опишите навыки, которыми должны обладать участники программы, или ограничения, например, по состоянию здоровья или по возрасту. Что входит в указанную стоимость (если программа платная)?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040979"/>
                  </a:ext>
                </a:extLst>
              </a:tr>
              <a:tr h="477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Материально-техническая база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</a:rPr>
                        <a:t>Помещение, оборудование, непосредственно задействованное в процессе обучения, расходные и учебно-методические  материалы и др.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966842"/>
                  </a:ext>
                </a:extLst>
              </a:tr>
              <a:tr h="372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Обложка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</a:rPr>
                        <a:t>Изображение максимально точно передающее смысл деятельности по программе.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815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978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D3343C-665F-4409-BFA3-C638EF386803}"/>
              </a:ext>
            </a:extLst>
          </p:cNvPr>
          <p:cNvSpPr txBox="1"/>
          <p:nvPr/>
        </p:nvSpPr>
        <p:spPr>
          <a:xfrm>
            <a:off x="880729" y="461818"/>
            <a:ext cx="10430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 этап - Оформление ДООП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1F0A48-3895-476C-ABB9-01CC71D96E98}"/>
              </a:ext>
            </a:extLst>
          </p:cNvPr>
          <p:cNvSpPr txBox="1"/>
          <p:nvPr/>
        </p:nvSpPr>
        <p:spPr>
          <a:xfrm>
            <a:off x="880729" y="1222742"/>
            <a:ext cx="10516944" cy="5025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Обучение в формате </a:t>
            </a:r>
            <a:r>
              <a:rPr lang="ru-RU" dirty="0">
                <a:latin typeface="Century Gothic" panose="020B0502020202020204" pitchFamily="34" charset="0"/>
                <a:hlinkClick r:id="rId2"/>
              </a:rPr>
              <a:t>дистанционного асинхронного курса</a:t>
            </a:r>
            <a:r>
              <a:rPr lang="ru-RU" dirty="0">
                <a:latin typeface="Century Gothic" panose="020B0502020202020204" pitchFamily="34" charset="0"/>
              </a:rPr>
              <a:t> /</a:t>
            </a:r>
            <a:r>
              <a:rPr lang="ru-RU" dirty="0">
                <a:latin typeface="Century Gothic" panose="020B0502020202020204" pitchFamily="34" charset="0"/>
                <a:hlinkClick r:id="rId3"/>
              </a:rPr>
              <a:t>метод рекомендаций</a:t>
            </a: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Разработка (доработка) и оформление ДООП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0A7BD8-EE73-432C-AF3A-45616DA8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983" y="1871333"/>
            <a:ext cx="6411464" cy="3776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039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72FD8D6-F8D3-4569-9A29-FB41A6780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736462"/>
              </p:ext>
            </p:extLst>
          </p:nvPr>
        </p:nvGraphicFramePr>
        <p:xfrm>
          <a:off x="882072" y="415636"/>
          <a:ext cx="10450946" cy="6031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3778">
                  <a:extLst>
                    <a:ext uri="{9D8B030D-6E8A-4147-A177-3AD203B41FA5}">
                      <a16:colId xmlns:a16="http://schemas.microsoft.com/office/drawing/2014/main" val="1805456081"/>
                    </a:ext>
                  </a:extLst>
                </a:gridCol>
                <a:gridCol w="9697168">
                  <a:extLst>
                    <a:ext uri="{9D8B030D-6E8A-4147-A177-3AD203B41FA5}">
                      <a16:colId xmlns:a16="http://schemas.microsoft.com/office/drawing/2014/main" val="3979167581"/>
                    </a:ext>
                  </a:extLst>
                </a:gridCol>
              </a:tblGrid>
              <a:tr h="445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Критерий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053561"/>
                  </a:ext>
                </a:extLst>
              </a:tr>
              <a:tr h="4597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Соответствие программы примерным требованиям к оформлению и содержанию структурных элементов дополнительной общеобразовательной программы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530922"/>
                  </a:ext>
                </a:extLst>
              </a:tr>
              <a:tr h="353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Актуальность и отличительные особенности программы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520952"/>
                  </a:ext>
                </a:extLst>
              </a:tr>
              <a:tr h="362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Соответствие программы действующим нормативным правовым актам и государственным программным документам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932133"/>
                  </a:ext>
                </a:extLst>
              </a:tr>
              <a:tr h="302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Соответствие цели и задач содержанию представленных материалов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41359"/>
                  </a:ext>
                </a:extLst>
              </a:tr>
              <a:tr h="339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Соответствие ожидаемых результатов целям, задачам и содержанию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226485"/>
                  </a:ext>
                </a:extLst>
              </a:tr>
              <a:tr h="341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6.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Обоснованность продолжительности реализации программы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213109"/>
                  </a:ext>
                </a:extLst>
              </a:tr>
              <a:tr h="30224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Обоснованность форм и режима организации занятий по программе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08901"/>
                  </a:ext>
                </a:extLst>
              </a:tr>
              <a:tr h="30224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Соответствие программы заявленному возрасту и категориям детей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8882"/>
                  </a:ext>
                </a:extLst>
              </a:tr>
              <a:tr h="30224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Вариативность содержания программы, возможность выбора и построения индивидуальной образовательной траектории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475604"/>
                  </a:ext>
                </a:extLst>
              </a:tr>
              <a:tr h="4597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Интерактивность, преемственность содержания программы, взаимосвязь с другими типами образовательных программ, уровень обеспечения сетевого взаимодействия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032386"/>
                  </a:ext>
                </a:extLst>
              </a:tr>
              <a:tr h="36745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>
                          <a:tab pos="-33338" algn="l"/>
                          <a:tab pos="0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Обоснованность и разнообразие используемых в программе педагогических и образовательных технологий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0976601"/>
                  </a:ext>
                </a:extLst>
              </a:tr>
              <a:tr h="49838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Обоснованность и обеспечение комфортных условий реализации программы (материальных, методических, информационных, нормативных и др.)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920131"/>
                  </a:ext>
                </a:extLst>
              </a:tr>
              <a:tr h="36245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13.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Обоснованность критериев и технологий отслеживания результатов и удовлетворенности качеством программы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000495"/>
                  </a:ext>
                </a:extLst>
              </a:tr>
              <a:tr h="37152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Социальная значимость программы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004852"/>
                  </a:ext>
                </a:extLst>
              </a:tr>
              <a:tr h="4597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>
                          <a:tab pos="-34290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Возможность тиражирования в практической деятельности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771" marR="3877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14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122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DC157A-B38E-6944-E8CF-98CDB7EC189B}"/>
              </a:ext>
            </a:extLst>
          </p:cNvPr>
          <p:cNvSpPr txBox="1"/>
          <p:nvPr/>
        </p:nvSpPr>
        <p:spPr>
          <a:xfrm>
            <a:off x="880727" y="1572024"/>
            <a:ext cx="107013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План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развития программы </a:t>
            </a: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- ряд пошаговых инструкций (включающих методические указания и задания) по реализации программы, учитывая различные условия и дефициты, которые могут возникнуть у УДО (отсутствие подходящего помещения, педагога, финансирования).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План ориентирован на любое учреждение дополнительного образования края, заинтересованного в реализации программы у себя на территории.</a:t>
            </a:r>
          </a:p>
          <a:p>
            <a:endParaRPr lang="ru-RU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Примерные шаги реализации плана:</a:t>
            </a:r>
          </a:p>
          <a:p>
            <a:pPr marL="914400" lvl="1" indent="-457200">
              <a:lnSpc>
                <a:spcPct val="150000"/>
              </a:lnSpc>
              <a:buFontTx/>
              <a:buAutoNum type="arabicPeriod"/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Обучение педагога.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Подготовка инфраструктуры (помещение, мебель).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Организация подбора и покупки оборудования.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Организация набора учеников и т.д.</a:t>
            </a:r>
          </a:p>
          <a:p>
            <a:endParaRPr lang="ru-RU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6D1BF3-F014-47EE-B098-C005B5E6D767}"/>
              </a:ext>
            </a:extLst>
          </p:cNvPr>
          <p:cNvSpPr txBox="1"/>
          <p:nvPr/>
        </p:nvSpPr>
        <p:spPr>
          <a:xfrm>
            <a:off x="868680" y="401519"/>
            <a:ext cx="10713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3 этап – Заочная часть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Создание плана развития программы на уровне региона </a:t>
            </a:r>
          </a:p>
        </p:txBody>
      </p:sp>
    </p:spTree>
    <p:extLst>
      <p:ext uri="{BB962C8B-B14F-4D97-AF65-F5344CB8AC3E}">
        <p14:creationId xmlns:p14="http://schemas.microsoft.com/office/powerpoint/2010/main" val="6263287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1514</TotalTime>
  <Words>1176</Words>
  <Application>Microsoft Office PowerPoint</Application>
  <PresentationFormat>Широкоэкранный</PresentationFormat>
  <Paragraphs>186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Symbol</vt:lpstr>
      <vt:lpstr>Тема Office</vt:lpstr>
      <vt:lpstr>Презентация PowerPoint</vt:lpstr>
      <vt:lpstr>Выявление лучших образовательных программ региона и оценка потенциала развития программы на уровне региона.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программ</dc:title>
  <dc:creator>Антон Кузнецов</dc:creator>
  <cp:lastModifiedBy>Р А</cp:lastModifiedBy>
  <cp:revision>27</cp:revision>
  <dcterms:created xsi:type="dcterms:W3CDTF">2024-10-06T04:47:01Z</dcterms:created>
  <dcterms:modified xsi:type="dcterms:W3CDTF">2025-01-15T16:32:45Z</dcterms:modified>
</cp:coreProperties>
</file>