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PT Sans Narrow"/>
      <p:regular r:id="rId30"/>
      <p:bold r:id="rId31"/>
    </p:embeddedFont>
    <p:embeddedFont>
      <p:font typeface="Gill Sans"/>
      <p:regular r:id="rId32"/>
      <p:bold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TSansNarrow-bold.fntdata"/><Relationship Id="rId30" Type="http://schemas.openxmlformats.org/officeDocument/2006/relationships/font" Target="fonts/PTSansNarrow-regular.fntdata"/><Relationship Id="rId11" Type="http://schemas.openxmlformats.org/officeDocument/2006/relationships/slide" Target="slides/slide5.xml"/><Relationship Id="rId33" Type="http://schemas.openxmlformats.org/officeDocument/2006/relationships/font" Target="fonts/GillSans-bold.fntdata"/><Relationship Id="rId10" Type="http://schemas.openxmlformats.org/officeDocument/2006/relationships/slide" Target="slides/slide4.xml"/><Relationship Id="rId32" Type="http://schemas.openxmlformats.org/officeDocument/2006/relationships/font" Target="fonts/GillSans-regular.fntdata"/><Relationship Id="rId13" Type="http://schemas.openxmlformats.org/officeDocument/2006/relationships/slide" Target="slides/slide7.xml"/><Relationship Id="rId35" Type="http://schemas.openxmlformats.org/officeDocument/2006/relationships/font" Target="fonts/OpenSans-bold.fntdata"/><Relationship Id="rId12" Type="http://schemas.openxmlformats.org/officeDocument/2006/relationships/slide" Target="slides/slide6.xml"/><Relationship Id="rId34" Type="http://schemas.openxmlformats.org/officeDocument/2006/relationships/font" Target="fonts/OpenSans-regular.fntdata"/><Relationship Id="rId15" Type="http://schemas.openxmlformats.org/officeDocument/2006/relationships/slide" Target="slides/slide9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8.xml"/><Relationship Id="rId36" Type="http://schemas.openxmlformats.org/officeDocument/2006/relationships/font" Target="fonts/OpenSans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d7c4048195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d7c4048195_0_2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d7c4048195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2d7c4048195_0_2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d7c4048195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2d7c4048195_0_2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d7c4048195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2d7c4048195_0_2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d7c4048195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2d7c4048195_0_2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d7c4048195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2d7c4048195_0_2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d7c4048195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2d7c4048195_0_2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d7c4048195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2d7c4048195_0_2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d7c4048195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2d7c4048195_0_3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d7c4048195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2d7c4048195_0_3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255c91f18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255c91f18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d7c4048195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2d7c4048195_0_3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d7c4048195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2d7c4048195_0_3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d7c4048195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2d7c4048195_0_3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d7c4048195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d7c4048195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55c91f18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255c91f18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255c91f18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255c91f18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255c91f18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255c91f18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255c91f18c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255c91f18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255c91f18c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255c91f18c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d7c4048195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2d7c4048195_0_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d7c4048195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2d7c4048195_0_2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8" name="Google Shape;98;p18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4" name="Google Shape;114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5" name="Google Shape;115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2" name="Google Shape;122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21.gif"/><Relationship Id="rId5" Type="http://schemas.openxmlformats.org/officeDocument/2006/relationships/image" Target="../media/image31.gif"/><Relationship Id="rId6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25.gif"/><Relationship Id="rId5" Type="http://schemas.openxmlformats.org/officeDocument/2006/relationships/image" Target="../media/image24.gif"/><Relationship Id="rId6" Type="http://schemas.openxmlformats.org/officeDocument/2006/relationships/image" Target="../media/image47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27.jpg"/><Relationship Id="rId5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Relationship Id="rId4" Type="http://schemas.openxmlformats.org/officeDocument/2006/relationships/image" Target="../media/image33.jpg"/><Relationship Id="rId5" Type="http://schemas.openxmlformats.org/officeDocument/2006/relationships/image" Target="../media/image4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Relationship Id="rId4" Type="http://schemas.openxmlformats.org/officeDocument/2006/relationships/image" Target="../media/image34.jpg"/><Relationship Id="rId5" Type="http://schemas.openxmlformats.org/officeDocument/2006/relationships/image" Target="../media/image3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Relationship Id="rId4" Type="http://schemas.openxmlformats.org/officeDocument/2006/relationships/image" Target="../media/image4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Relationship Id="rId4" Type="http://schemas.openxmlformats.org/officeDocument/2006/relationships/image" Target="../media/image45.gif"/><Relationship Id="rId5" Type="http://schemas.openxmlformats.org/officeDocument/2006/relationships/image" Target="../media/image43.gif"/><Relationship Id="rId6" Type="http://schemas.openxmlformats.org/officeDocument/2006/relationships/image" Target="../media/image35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Relationship Id="rId4" Type="http://schemas.openxmlformats.org/officeDocument/2006/relationships/image" Target="../media/image42.gif"/><Relationship Id="rId5" Type="http://schemas.openxmlformats.org/officeDocument/2006/relationships/image" Target="../media/image46.gif"/><Relationship Id="rId6" Type="http://schemas.openxmlformats.org/officeDocument/2006/relationships/image" Target="../media/image39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Relationship Id="rId4" Type="http://schemas.openxmlformats.org/officeDocument/2006/relationships/image" Target="../media/image41.png"/><Relationship Id="rId5" Type="http://schemas.openxmlformats.org/officeDocument/2006/relationships/image" Target="../media/image32.png"/><Relationship Id="rId6" Type="http://schemas.openxmlformats.org/officeDocument/2006/relationships/image" Target="../media/image4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10" Type="http://schemas.openxmlformats.org/officeDocument/2006/relationships/image" Target="../media/image14.png"/><Relationship Id="rId9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19.png"/><Relationship Id="rId8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9.gif"/><Relationship Id="rId5" Type="http://schemas.openxmlformats.org/officeDocument/2006/relationships/image" Target="../media/image12.gif"/><Relationship Id="rId6" Type="http://schemas.openxmlformats.org/officeDocument/2006/relationships/image" Target="../media/image2.gif"/><Relationship Id="rId7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ctrTitle"/>
          </p:nvPr>
        </p:nvSpPr>
        <p:spPr>
          <a:xfrm>
            <a:off x="1003650" y="29031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Использование инструмента геймификации в рамках образовательного процесса</a:t>
            </a:r>
            <a:endParaRPr/>
          </a:p>
        </p:txBody>
      </p:sp>
      <p:sp>
        <p:nvSpPr>
          <p:cNvPr id="142" name="Google Shape;142;p25"/>
          <p:cNvSpPr txBox="1"/>
          <p:nvPr>
            <p:ph idx="1" type="subTitle"/>
          </p:nvPr>
        </p:nvSpPr>
        <p:spPr>
          <a:xfrm>
            <a:off x="3270350" y="41524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Лобазов Денис Витальевич,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методист РМЦ г. Красноярск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9422" y="-33486"/>
            <a:ext cx="6958458" cy="567258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4"/>
          <p:cNvSpPr/>
          <p:nvPr/>
        </p:nvSpPr>
        <p:spPr>
          <a:xfrm>
            <a:off x="3427605" y="442021"/>
            <a:ext cx="2387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Игры - конструкторы</a:t>
            </a:r>
            <a:endParaRPr b="0" i="0" sz="20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9" name="Google Shape;21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2359" y="1261598"/>
            <a:ext cx="2358275" cy="3557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54934" y="1620739"/>
            <a:ext cx="3594758" cy="2692301"/>
          </a:xfrm>
          <a:prstGeom prst="rect">
            <a:avLst/>
          </a:prstGeom>
          <a:noFill/>
          <a:ln>
            <a:noFill/>
          </a:ln>
          <a:effectLst>
            <a:outerShdw blurRad="127000" rotWithShape="0" algn="ctr" dir="10020002" dist="76199">
              <a:schemeClr val="lt2">
                <a:alpha val="74900"/>
              </a:scheme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6" name="Google Shape;226;p35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27" name="Google Shape;22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553" y="0"/>
            <a:ext cx="6867448" cy="559839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5"/>
          <p:cNvSpPr txBox="1"/>
          <p:nvPr/>
        </p:nvSpPr>
        <p:spPr>
          <a:xfrm>
            <a:off x="1601670" y="357504"/>
            <a:ext cx="6210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Американская школа настольных игр</a:t>
            </a:r>
            <a:endParaRPr b="1" i="0" sz="2100" u="none" cap="none" strike="noStrik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5"/>
          <p:cNvSpPr txBox="1"/>
          <p:nvPr/>
        </p:nvSpPr>
        <p:spPr>
          <a:xfrm>
            <a:off x="1601670" y="1059583"/>
            <a:ext cx="5994600" cy="23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Длинные правила (6-30 страниц)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Продолжительные по времени (от 2 до 8 часов)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Игроки часто напрямую воюют друг с другом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Большую роль играет кубик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Большое внимание уделяется миру и истории вокруг которой проходит игра</a:t>
            </a:r>
            <a:endParaRPr sz="1100"/>
          </a:p>
          <a:p>
            <a:pPr indent="-762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1120" y="3052139"/>
            <a:ext cx="2857500" cy="190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01971" y="3052139"/>
            <a:ext cx="1786123" cy="1781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63490" y="3165817"/>
            <a:ext cx="1436664" cy="143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9422" y="-33486"/>
            <a:ext cx="6958458" cy="5672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9332" y="1218902"/>
            <a:ext cx="5357812" cy="401835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6"/>
          <p:cNvSpPr txBox="1"/>
          <p:nvPr/>
        </p:nvSpPr>
        <p:spPr>
          <a:xfrm>
            <a:off x="1601670" y="357504"/>
            <a:ext cx="6210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Американская школа настольных игр</a:t>
            </a:r>
            <a:endParaRPr b="1" i="0" sz="2100" u="none" cap="none" strike="noStrik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5" name="Google Shape;245;p37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46" name="Google Shape;24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553" y="0"/>
            <a:ext cx="6867448" cy="559839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7"/>
          <p:cNvSpPr txBox="1"/>
          <p:nvPr/>
        </p:nvSpPr>
        <p:spPr>
          <a:xfrm>
            <a:off x="1601670" y="357504"/>
            <a:ext cx="6210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Европейская школа настольных игр</a:t>
            </a:r>
            <a:endParaRPr b="1" i="0" sz="2100" u="none" cap="none" strike="noStrik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7"/>
          <p:cNvSpPr txBox="1"/>
          <p:nvPr/>
        </p:nvSpPr>
        <p:spPr>
          <a:xfrm>
            <a:off x="1601670" y="1059583"/>
            <a:ext cx="5994600" cy="23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Короткие правила (2-6 страниц)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игроков во время игры нет прямых конфликтов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Игрок не может выбыть из игры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Маленькая вероятность случая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Очень мало внимание уделяется теме игры. Гораздо больше игровой механике.</a:t>
            </a:r>
            <a:endParaRPr sz="1100"/>
          </a:p>
          <a:p>
            <a:pPr indent="-762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3060" y="3219822"/>
            <a:ext cx="1522732" cy="170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01030" y="3265863"/>
            <a:ext cx="1590768" cy="1523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16461" y="3265864"/>
            <a:ext cx="1296144" cy="1422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9422" y="-33486"/>
            <a:ext cx="6958458" cy="5672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5387" y="1236483"/>
            <a:ext cx="2477988" cy="371698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8"/>
          <p:cNvSpPr/>
          <p:nvPr/>
        </p:nvSpPr>
        <p:spPr>
          <a:xfrm>
            <a:off x="1668736" y="817666"/>
            <a:ext cx="63486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Игры, в которых нужно строить и расширять владения</a:t>
            </a:r>
            <a:endParaRPr b="0" i="0" sz="20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9" name="Google Shape;259;p38"/>
          <p:cNvSpPr/>
          <p:nvPr/>
        </p:nvSpPr>
        <p:spPr>
          <a:xfrm>
            <a:off x="4826496" y="80367"/>
            <a:ext cx="54783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65100" lvl="0" marL="0" marR="0" rtl="0" algn="l">
              <a:spcBef>
                <a:spcPts val="0"/>
              </a:spcBef>
              <a:spcAft>
                <a:spcPts val="0"/>
              </a:spcAft>
              <a:buClr>
                <a:srgbClr val="2667A6"/>
              </a:buClr>
              <a:buSzPts val="2600"/>
              <a:buFont typeface="Gill Sans"/>
              <a:buChar char="•"/>
            </a:pPr>
            <a:r>
              <a:rPr b="0" i="0" lang="ru" sz="2200" u="none" cap="none" strike="noStrike">
                <a:solidFill>
                  <a:srgbClr val="2667A6"/>
                </a:solidFill>
                <a:latin typeface="Gill Sans"/>
                <a:ea typeface="Gill Sans"/>
                <a:cs typeface="Gill Sans"/>
                <a:sym typeface="Gill Sans"/>
              </a:rPr>
              <a:t> Какие игры бывают? </a:t>
            </a:r>
            <a:endParaRPr sz="1100"/>
          </a:p>
        </p:txBody>
      </p:sp>
      <p:pic>
        <p:nvPicPr>
          <p:cNvPr id="260" name="Google Shape;26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7963" y="1741289"/>
            <a:ext cx="3268266" cy="245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9422" y="-33486"/>
            <a:ext cx="6958458" cy="567258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9"/>
          <p:cNvSpPr/>
          <p:nvPr/>
        </p:nvSpPr>
        <p:spPr>
          <a:xfrm>
            <a:off x="2183588" y="521492"/>
            <a:ext cx="4771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Игры, в которых нужно строить дороги и </a:t>
            </a:r>
            <a:br>
              <a:rPr b="0" i="0" lang="ru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0" i="0" lang="ru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прокладывать пути</a:t>
            </a:r>
            <a:endParaRPr sz="1100"/>
          </a:p>
        </p:txBody>
      </p:sp>
      <p:sp>
        <p:nvSpPr>
          <p:cNvPr id="267" name="Google Shape;267;p39"/>
          <p:cNvSpPr/>
          <p:nvPr/>
        </p:nvSpPr>
        <p:spPr>
          <a:xfrm>
            <a:off x="4826496" y="80367"/>
            <a:ext cx="54783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65100" lvl="0" marL="0" marR="0" rtl="0" algn="l">
              <a:spcBef>
                <a:spcPts val="0"/>
              </a:spcBef>
              <a:spcAft>
                <a:spcPts val="0"/>
              </a:spcAft>
              <a:buClr>
                <a:srgbClr val="2667A6"/>
              </a:buClr>
              <a:buSzPts val="2600"/>
              <a:buFont typeface="Gill Sans"/>
              <a:buChar char="•"/>
            </a:pPr>
            <a:r>
              <a:rPr b="0" i="0" lang="ru" sz="2200" u="none" cap="none" strike="noStrike">
                <a:solidFill>
                  <a:srgbClr val="2667A6"/>
                </a:solidFill>
                <a:latin typeface="Gill Sans"/>
                <a:ea typeface="Gill Sans"/>
                <a:cs typeface="Gill Sans"/>
                <a:sym typeface="Gill Sans"/>
              </a:rPr>
              <a:t> Какие игры бывают? </a:t>
            </a:r>
            <a:endParaRPr sz="1100"/>
          </a:p>
        </p:txBody>
      </p:sp>
      <p:pic>
        <p:nvPicPr>
          <p:cNvPr id="268" name="Google Shape;26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4217" y="1178720"/>
            <a:ext cx="5595565" cy="3732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9422" y="-33486"/>
            <a:ext cx="6958458" cy="567258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0"/>
          <p:cNvSpPr/>
          <p:nvPr/>
        </p:nvSpPr>
        <p:spPr>
          <a:xfrm>
            <a:off x="1934115" y="817666"/>
            <a:ext cx="57081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Игры, в которых нужно придти к финишу первым</a:t>
            </a:r>
            <a:endParaRPr sz="1100"/>
          </a:p>
        </p:txBody>
      </p:sp>
      <p:pic>
        <p:nvPicPr>
          <p:cNvPr id="275" name="Google Shape;27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6396" y="1169510"/>
            <a:ext cx="2411016" cy="359643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0"/>
          <p:cNvSpPr/>
          <p:nvPr/>
        </p:nvSpPr>
        <p:spPr>
          <a:xfrm>
            <a:off x="4826496" y="80367"/>
            <a:ext cx="54783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65100" lvl="0" marL="0" marR="0" rtl="0" algn="l">
              <a:spcBef>
                <a:spcPts val="0"/>
              </a:spcBef>
              <a:spcAft>
                <a:spcPts val="0"/>
              </a:spcAft>
              <a:buClr>
                <a:srgbClr val="2667A6"/>
              </a:buClr>
              <a:buSzPts val="2600"/>
              <a:buFont typeface="Gill Sans"/>
              <a:buChar char="•"/>
            </a:pPr>
            <a:r>
              <a:rPr b="0" i="0" lang="ru" sz="2200" u="none" cap="none" strike="noStrike">
                <a:solidFill>
                  <a:srgbClr val="2667A6"/>
                </a:solidFill>
                <a:latin typeface="Gill Sans"/>
                <a:ea typeface="Gill Sans"/>
                <a:cs typeface="Gill Sans"/>
                <a:sym typeface="Gill Sans"/>
              </a:rPr>
              <a:t> Какие игры бывают? </a:t>
            </a:r>
            <a:endParaRPr sz="1100"/>
          </a:p>
        </p:txBody>
      </p:sp>
      <p:pic>
        <p:nvPicPr>
          <p:cNvPr id="277" name="Google Shape;277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37218" y="1165325"/>
            <a:ext cx="3040559" cy="3603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9422" y="-33486"/>
            <a:ext cx="6958458" cy="567258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1"/>
          <p:cNvSpPr/>
          <p:nvPr/>
        </p:nvSpPr>
        <p:spPr>
          <a:xfrm>
            <a:off x="3685450" y="817666"/>
            <a:ext cx="18726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Карточные игры</a:t>
            </a:r>
            <a:endParaRPr sz="1100"/>
          </a:p>
        </p:txBody>
      </p:sp>
      <p:sp>
        <p:nvSpPr>
          <p:cNvPr id="284" name="Google Shape;284;p41"/>
          <p:cNvSpPr/>
          <p:nvPr/>
        </p:nvSpPr>
        <p:spPr>
          <a:xfrm>
            <a:off x="4826496" y="87064"/>
            <a:ext cx="54783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65100" lvl="0" marL="0" marR="0" rtl="0" algn="l">
              <a:spcBef>
                <a:spcPts val="0"/>
              </a:spcBef>
              <a:spcAft>
                <a:spcPts val="0"/>
              </a:spcAft>
              <a:buClr>
                <a:srgbClr val="2667A6"/>
              </a:buClr>
              <a:buSzPts val="2600"/>
              <a:buFont typeface="Gill Sans"/>
              <a:buChar char="•"/>
            </a:pPr>
            <a:r>
              <a:rPr b="0" i="0" lang="ru" sz="2200" u="none" cap="none" strike="noStrike">
                <a:solidFill>
                  <a:srgbClr val="2667A6"/>
                </a:solidFill>
                <a:latin typeface="Gill Sans"/>
                <a:ea typeface="Gill Sans"/>
                <a:cs typeface="Gill Sans"/>
                <a:sym typeface="Gill Sans"/>
              </a:rPr>
              <a:t> Какие игры бывают? </a:t>
            </a:r>
            <a:endParaRPr sz="1100"/>
          </a:p>
        </p:txBody>
      </p:sp>
      <p:pic>
        <p:nvPicPr>
          <p:cNvPr id="285" name="Google Shape;28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1982" y="1221414"/>
            <a:ext cx="2438642" cy="3658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13561" y="1209694"/>
            <a:ext cx="2444503" cy="3669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9422" y="-33486"/>
            <a:ext cx="6958458" cy="567258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2"/>
          <p:cNvSpPr/>
          <p:nvPr/>
        </p:nvSpPr>
        <p:spPr>
          <a:xfrm>
            <a:off x="3233384" y="817666"/>
            <a:ext cx="29196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Игры с составным полем</a:t>
            </a:r>
            <a:endParaRPr sz="1100"/>
          </a:p>
        </p:txBody>
      </p:sp>
      <p:sp>
        <p:nvSpPr>
          <p:cNvPr id="293" name="Google Shape;293;p42"/>
          <p:cNvSpPr/>
          <p:nvPr/>
        </p:nvSpPr>
        <p:spPr>
          <a:xfrm>
            <a:off x="4826496" y="80367"/>
            <a:ext cx="54783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65100" lvl="0" marL="0" marR="0" rtl="0" algn="l">
              <a:spcBef>
                <a:spcPts val="0"/>
              </a:spcBef>
              <a:spcAft>
                <a:spcPts val="0"/>
              </a:spcAft>
              <a:buClr>
                <a:srgbClr val="2667A6"/>
              </a:buClr>
              <a:buSzPts val="2600"/>
              <a:buFont typeface="Gill Sans"/>
              <a:buChar char="•"/>
            </a:pPr>
            <a:r>
              <a:rPr b="0" i="0" lang="ru" sz="2200" u="none" cap="none" strike="noStrike">
                <a:solidFill>
                  <a:srgbClr val="2667A6"/>
                </a:solidFill>
                <a:latin typeface="Gill Sans"/>
                <a:ea typeface="Gill Sans"/>
                <a:cs typeface="Gill Sans"/>
                <a:sym typeface="Gill Sans"/>
              </a:rPr>
              <a:t> Какие игры бывают? </a:t>
            </a:r>
            <a:endParaRPr sz="1100"/>
          </a:p>
        </p:txBody>
      </p:sp>
      <p:pic>
        <p:nvPicPr>
          <p:cNvPr id="294" name="Google Shape;29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1878" y="1245692"/>
            <a:ext cx="5163592" cy="3442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0" name="Google Shape;300;p43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01" name="Google Shape;30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553" y="0"/>
            <a:ext cx="6867448" cy="559839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3"/>
          <p:cNvSpPr txBox="1"/>
          <p:nvPr/>
        </p:nvSpPr>
        <p:spPr>
          <a:xfrm>
            <a:off x="1541119" y="357504"/>
            <a:ext cx="6271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Игры для маленьких детей</a:t>
            </a:r>
            <a:endParaRPr sz="1100"/>
          </a:p>
        </p:txBody>
      </p:sp>
      <p:sp>
        <p:nvSpPr>
          <p:cNvPr id="303" name="Google Shape;303;p43"/>
          <p:cNvSpPr txBox="1"/>
          <p:nvPr/>
        </p:nvSpPr>
        <p:spPr>
          <a:xfrm>
            <a:off x="1541120" y="1113588"/>
            <a:ext cx="605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Игры для детей от 3 до 8 лет.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Простые правила, вначале это были игры типа «гусёк»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наше время разнообразие игр для детей очень большое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71701" y="3176913"/>
            <a:ext cx="1278731" cy="1750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2978" y="2895786"/>
            <a:ext cx="209311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98115" y="3509365"/>
            <a:ext cx="1864519" cy="1243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Понятие</a:t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Геймификация — внедрение игровых форм в неигровой контекст.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Геймификация — применение игровых методик в повседневных процессах ради повышения мотивации.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Игровой подход — это обучение в рамках конкретной игры.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2" name="Google Shape;312;p44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13" name="Google Shape;31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553" y="0"/>
            <a:ext cx="6867448" cy="559839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4"/>
          <p:cNvSpPr txBox="1"/>
          <p:nvPr/>
        </p:nvSpPr>
        <p:spPr>
          <a:xfrm>
            <a:off x="1541119" y="357504"/>
            <a:ext cx="6271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Игры для компаний (Casual games)</a:t>
            </a:r>
            <a:endParaRPr b="1" i="0" sz="2100" u="none" cap="none" strike="noStrik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4"/>
          <p:cNvSpPr txBox="1"/>
          <p:nvPr/>
        </p:nvSpPr>
        <p:spPr>
          <a:xfrm>
            <a:off x="1541120" y="951570"/>
            <a:ext cx="60552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Игры, основной целью которых является весело провести время в большой компании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Имеют очень простые игровые механики и правила (не больше 1 страницы). Чаще всего это игры на внимательность, скорость, знание других игроков, коммуникативные навыки.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0132" y="3597865"/>
            <a:ext cx="1571625" cy="139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0242" y="3597864"/>
            <a:ext cx="1671638" cy="138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54054" y="3562145"/>
            <a:ext cx="1435894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4" name="Google Shape;324;p45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25" name="Google Shape;32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553" y="0"/>
            <a:ext cx="6867448" cy="559839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5"/>
          <p:cNvSpPr txBox="1"/>
          <p:nvPr/>
        </p:nvSpPr>
        <p:spPr>
          <a:xfrm>
            <a:off x="1541119" y="357504"/>
            <a:ext cx="6271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Карточные коллекционные игры</a:t>
            </a:r>
            <a:endParaRPr sz="1100"/>
          </a:p>
        </p:txBody>
      </p:sp>
      <p:sp>
        <p:nvSpPr>
          <p:cNvPr id="327" name="Google Shape;327;p45"/>
          <p:cNvSpPr txBox="1"/>
          <p:nvPr/>
        </p:nvSpPr>
        <p:spPr>
          <a:xfrm>
            <a:off x="1541120" y="1059583"/>
            <a:ext cx="6055200" cy="23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Игра состоит из одной или нескольких колод карт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Игрок сам решает какие карты положить в колоду перед игрой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отдельно докупать карты в колоду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Чаще всего такие игры имеют спортивный характер</a:t>
            </a:r>
            <a:endParaRPr sz="1100"/>
          </a:p>
          <a:p>
            <a:pPr indent="-762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8151" y="2949792"/>
            <a:ext cx="1443969" cy="205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6157" y="2949792"/>
            <a:ext cx="1430678" cy="2040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17695" y="3681329"/>
            <a:ext cx="2080538" cy="59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6" name="Google Shape;336;p46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37" name="Google Shape;33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553" y="0"/>
            <a:ext cx="6867448" cy="559839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6"/>
          <p:cNvSpPr txBox="1"/>
          <p:nvPr/>
        </p:nvSpPr>
        <p:spPr>
          <a:xfrm>
            <a:off x="1541119" y="357504"/>
            <a:ext cx="6271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Военные игры (Wargames)</a:t>
            </a:r>
            <a:endParaRPr sz="1100"/>
          </a:p>
        </p:txBody>
      </p:sp>
      <p:sp>
        <p:nvSpPr>
          <p:cNvPr id="339" name="Google Shape;339;p46"/>
          <p:cNvSpPr txBox="1"/>
          <p:nvPr/>
        </p:nvSpPr>
        <p:spPr>
          <a:xfrm>
            <a:off x="1541120" y="951570"/>
            <a:ext cx="6055200" cy="29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Игроки командуют армиями, состоящими из миниатюр по определенным правилам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Стратегия победы часто зависит от правильно выбранного места для армии, умелого использования игрового ландшафта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Часто, в играх такого типа нужно не только играть, но и красить, </a:t>
            </a:r>
            <a:b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клеить минитаюры</a:t>
            </a:r>
            <a:b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ames-Workshop" id="340" name="Google Shape;340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6654" y="3813889"/>
            <a:ext cx="2522322" cy="1027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rhammer40K" id="341" name="Google Shape;341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07681" y="2949792"/>
            <a:ext cx="3242662" cy="2106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</a:t>
            </a:r>
            <a:endParaRPr/>
          </a:p>
        </p:txBody>
      </p:sp>
      <p:sp>
        <p:nvSpPr>
          <p:cNvPr id="347" name="Google Shape;347;p47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Прокачка</a:t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игровом процессе при применении технологии геймификации участник должен развивать ЧТО-ТО ВНУТРИ ИГРЫ: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альтер-эго (персонажа),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аватар,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игровые ресурсы,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статус пользователя и т.п.</a:t>
            </a:r>
            <a:endParaRPr sz="3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Вознаграждение — один из ключевых принципов геймификации.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Игровая технология предполагает игровое взаимодействие внутри конкретного процесса, например, в образовании.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 нужно придумывать игру с нуля. 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Достаточно использовать элементы, взятые или адаптированные из различных игровых источников.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</a:t>
            </a:r>
            <a:r>
              <a:rPr lang="ru"/>
              <a:t>пециально организованные развивающие интеллектуальные правополушарные коммуникативные настольные игры</a:t>
            </a:r>
            <a:endParaRPr/>
          </a:p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311700" y="2171200"/>
            <a:ext cx="8520600" cy="29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Сочетают высокую изобразительность (картинность)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сценарную гибкость,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рассказывает о вымышленных и реальных событиях,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моделировать ситуации,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игроки могут получить уникальные знания и опыт.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Какие игры рекомендуется изучить</a:t>
            </a:r>
            <a:endParaRPr/>
          </a:p>
        </p:txBody>
      </p:sp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       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Таймлайн,          Подземелья и Пёсики,            Роскошь,                     Эволюция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Также рекомендуется поискать правила/обзоры в сети следующих игр: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Каркассон, Диксит, Кодовые Имена, Катерленд, Драфтозавры, Маракеш, Гномы Вредители,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7 Чудес, Мачи Коро, Ticket to Ride, Лоскутное Королевство, Большая Бродилка.</a:t>
            </a:r>
            <a:endParaRPr/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61825"/>
            <a:ext cx="140017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5300" y="1366575"/>
            <a:ext cx="139065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9375" y="1366588"/>
            <a:ext cx="139065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4350" y="1366600"/>
            <a:ext cx="1390650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Важные ссылки</a:t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8425" y="1266325"/>
            <a:ext cx="1495425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5625" y="1275850"/>
            <a:ext cx="148590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3900" y="1311438"/>
            <a:ext cx="1700475" cy="17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213" y="2246700"/>
            <a:ext cx="1770575" cy="315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/>
        </p:nvPicPr>
        <p:blipFill rotWithShape="1">
          <a:blip r:embed="rId7">
            <a:alphaModFix/>
          </a:blip>
          <a:srcRect b="0" l="3760" r="-3759" t="0"/>
          <a:stretch/>
        </p:blipFill>
        <p:spPr>
          <a:xfrm>
            <a:off x="311700" y="1266325"/>
            <a:ext cx="150495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22311" y="3322600"/>
            <a:ext cx="1700475" cy="17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60550" y="3322600"/>
            <a:ext cx="1700475" cy="17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63350" y="3392050"/>
            <a:ext cx="1561575" cy="156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6" name="Google Shape;196;p32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97" name="Google Shape;19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553" y="0"/>
            <a:ext cx="6867448" cy="559839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2"/>
          <p:cNvSpPr txBox="1"/>
          <p:nvPr/>
        </p:nvSpPr>
        <p:spPr>
          <a:xfrm>
            <a:off x="1493658" y="1210322"/>
            <a:ext cx="6102600" cy="42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Европейская школа настольных игр (Eurogame)</a:t>
            </a:r>
            <a:endParaRPr sz="1100"/>
          </a:p>
          <a:p>
            <a:pPr indent="-209550" lvl="0" marL="215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Американская школа настольных игр (Ameritrash)</a:t>
            </a:r>
            <a:endParaRPr sz="1100"/>
          </a:p>
          <a:p>
            <a:pPr indent="-209550" lvl="0" marL="215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Карточные коллекционные игры</a:t>
            </a:r>
            <a:endParaRPr sz="1100"/>
          </a:p>
          <a:p>
            <a:pPr indent="-209550" lvl="0" marL="215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Игры для компаний (Casual games)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215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Абстрактно-логические игры</a:t>
            </a:r>
            <a:endParaRPr sz="1100"/>
          </a:p>
          <a:p>
            <a:pPr indent="-209550" lvl="0" marL="215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Игры для маленьких детей</a:t>
            </a:r>
            <a:endParaRPr sz="1100"/>
          </a:p>
          <a:p>
            <a:pPr indent="-209550" lvl="0" marL="215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Военные игры (Wargames)</a:t>
            </a:r>
            <a:endParaRPr sz="1100"/>
          </a:p>
          <a:p>
            <a:pPr indent="-209550" lvl="0" marL="215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Ролевые настольные игры</a:t>
            </a:r>
            <a:endParaRPr sz="1100"/>
          </a:p>
          <a:p>
            <a:pPr indent="-76200" lvl="0" marL="215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1844246" y="357504"/>
            <a:ext cx="5968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Виды настольных игры</a:t>
            </a:r>
            <a:endParaRPr b="1" i="0" sz="2100" u="none" cap="none" strike="noStrik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5" name="Google Shape;205;p33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06" name="Google Shape;20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553" y="0"/>
            <a:ext cx="6867448" cy="559839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 txBox="1"/>
          <p:nvPr/>
        </p:nvSpPr>
        <p:spPr>
          <a:xfrm>
            <a:off x="1844246" y="357504"/>
            <a:ext cx="5968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Абстрактно-логические игры</a:t>
            </a:r>
            <a:endParaRPr sz="1100"/>
          </a:p>
        </p:txBody>
      </p:sp>
      <p:sp>
        <p:nvSpPr>
          <p:cNvPr id="208" name="Google Shape;208;p33"/>
          <p:cNvSpPr txBox="1"/>
          <p:nvPr/>
        </p:nvSpPr>
        <p:spPr>
          <a:xfrm>
            <a:off x="1541120" y="1113589"/>
            <a:ext cx="605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Нет тематической формы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Главными игровыми элементами являются абстрактные фигуры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Самыми известными абстрактно-логическими играми являются шахматы, шашки.</a:t>
            </a:r>
            <a:endParaRPr sz="1100"/>
          </a:p>
        </p:txBody>
      </p:sp>
      <p:pic>
        <p:nvPicPr>
          <p:cNvPr id="209" name="Google Shape;20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9682" y="3327834"/>
            <a:ext cx="1464706" cy="1703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86031" y="2782109"/>
            <a:ext cx="1508896" cy="185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68729" y="3057805"/>
            <a:ext cx="1598044" cy="182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68144" y="2733768"/>
            <a:ext cx="1441047" cy="1647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