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5" r:id="rId7"/>
    <p:sldId id="261" r:id="rId8"/>
    <p:sldId id="266" r:id="rId9"/>
    <p:sldId id="264" r:id="rId10"/>
    <p:sldId id="267" r:id="rId11"/>
    <p:sldId id="262" r:id="rId12"/>
    <p:sldId id="268" r:id="rId13"/>
    <p:sldId id="263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форм работы на занятиях дополнительного образования естественно – научной направленности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6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реакция на ион серебра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2" y="1844824"/>
            <a:ext cx="477678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63939"/>
            <a:ext cx="4004617" cy="400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64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/>
              <a:t>Точка № 4</a:t>
            </a:r>
            <a:endParaRPr lang="ru-RU" dirty="0"/>
          </a:p>
          <a:p>
            <a:r>
              <a:rPr lang="ru-RU" dirty="0"/>
              <a:t>На каждой точке </a:t>
            </a:r>
            <a:r>
              <a:rPr lang="ru-RU" dirty="0" err="1"/>
              <a:t>квеста</a:t>
            </a:r>
            <a:r>
              <a:rPr lang="ru-RU" dirty="0"/>
              <a:t> за правильные ответы вы получали подсказки. Эти подсказки отражают свойства, методы получения и области применения и другие особенности искомого металла. Используйте подсказки для составления интеллект – карты. Определите, какая особенность отражена в подсказке и вклейте ее на соответствующее место в интеллект -  карте.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620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48" y="362806"/>
            <a:ext cx="8787340" cy="576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583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b="1" dirty="0"/>
              <a:t>Точка № 5</a:t>
            </a:r>
            <a:endParaRPr lang="ru-RU" dirty="0"/>
          </a:p>
          <a:p>
            <a:r>
              <a:rPr lang="ru-RU" dirty="0"/>
              <a:t>Поработайте командой, напишите химическое уравнение качественной реакции, ее вы проводили на точке № 3. Помните, в лабораторной работе вы использовали нитрат металла и соляную кислоту. Заполните определенную область в интеллект – карте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00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683464" cy="605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54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ru-RU" b="1" dirty="0"/>
              <a:t>Точка № 6</a:t>
            </a:r>
            <a:endParaRPr lang="ru-RU" dirty="0"/>
          </a:p>
          <a:p>
            <a:r>
              <a:rPr lang="ru-RU" b="1" dirty="0"/>
              <a:t>Ситуационная задача</a:t>
            </a:r>
            <a:endParaRPr lang="ru-RU" dirty="0"/>
          </a:p>
          <a:p>
            <a:r>
              <a:rPr lang="ru-RU" dirty="0"/>
              <a:t>Серебро часто используют для изготовления ювелирных изделий. Но со временем изделия теряют презентабельный внешний вид. Изделие темнеет. Часто это происходит из-за реакции серебра с сероводородом, содержащимся в небольшом количестве  в воздухе. Используя информацию из интеллект – карты, предположите, с помощью каких веществ можно восстановить первозданный вид изделия в домашних условиях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438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Ag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</a:t>
            </a:r>
            <a:r>
              <a:rPr lang="en-US" sz="3200" dirty="0"/>
              <a:t>+ NaHCO3 + Al = Na</a:t>
            </a:r>
            <a:r>
              <a:rPr lang="ru-RU" sz="3200" dirty="0"/>
              <a:t>Н</a:t>
            </a:r>
            <a:r>
              <a:rPr lang="en-US" sz="3200" dirty="0"/>
              <a:t>S + Na2CO3 </a:t>
            </a:r>
            <a:r>
              <a:rPr lang="en-US" sz="3200" dirty="0" smtClean="0"/>
              <a:t>+ Al(OH)3 + 2Ag </a:t>
            </a:r>
            <a:r>
              <a:rPr lang="en-US" sz="3200" dirty="0"/>
              <a:t>+ </a:t>
            </a:r>
            <a:r>
              <a:rPr lang="en-US" sz="3200" dirty="0" smtClean="0"/>
              <a:t>CO2</a:t>
            </a:r>
            <a:r>
              <a:rPr lang="en-US" sz="3200" dirty="0"/>
              <a:t> 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34740"/>
            <a:ext cx="343520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76872"/>
            <a:ext cx="38100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6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Интеллектуальный </a:t>
            </a:r>
            <a:r>
              <a:rPr lang="ru-RU" dirty="0" err="1" smtClean="0"/>
              <a:t>квест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  Основные </a:t>
            </a:r>
            <a:r>
              <a:rPr lang="ru-RU" b="1" dirty="0"/>
              <a:t>признаки </a:t>
            </a:r>
            <a:r>
              <a:rPr lang="ru-RU" b="1" dirty="0" err="1"/>
              <a:t>квеста</a:t>
            </a:r>
            <a:r>
              <a:rPr lang="ru-RU" dirty="0"/>
              <a:t>:</a:t>
            </a:r>
          </a:p>
          <a:p>
            <a:r>
              <a:rPr lang="ru-RU" b="1" dirty="0"/>
              <a:t>Наличие определённого </a:t>
            </a:r>
            <a:r>
              <a:rPr lang="ru-RU" b="1" dirty="0" smtClean="0"/>
              <a:t>сюжета</a:t>
            </a:r>
            <a:endParaRPr lang="ru-RU" dirty="0"/>
          </a:p>
          <a:p>
            <a:r>
              <a:rPr lang="ru-RU" dirty="0" smtClean="0"/>
              <a:t>Он </a:t>
            </a:r>
            <a:r>
              <a:rPr lang="ru-RU" dirty="0"/>
              <a:t>может быть определён или иметь множество исходов, где выбор зависит от действий </a:t>
            </a:r>
            <a:r>
              <a:rPr lang="ru-RU" dirty="0" smtClean="0"/>
              <a:t>игрока</a:t>
            </a:r>
            <a:endParaRPr lang="ru-RU" dirty="0"/>
          </a:p>
          <a:p>
            <a:r>
              <a:rPr lang="ru-RU" b="1" dirty="0"/>
              <a:t>Наличие заданий (препятствий</a:t>
            </a:r>
            <a:r>
              <a:rPr lang="ru-RU" b="1" dirty="0" smtClean="0"/>
              <a:t>)</a:t>
            </a:r>
            <a:endParaRPr lang="ru-RU" dirty="0"/>
          </a:p>
          <a:p>
            <a:r>
              <a:rPr lang="ru-RU" dirty="0"/>
              <a:t> Для их выполнения нужно включить логику, а также свои знания и </a:t>
            </a:r>
            <a:r>
              <a:rPr lang="ru-RU" dirty="0" smtClean="0"/>
              <a:t>навыки</a:t>
            </a:r>
            <a:endParaRPr lang="ru-RU" dirty="0"/>
          </a:p>
          <a:p>
            <a:r>
              <a:rPr lang="ru-RU" b="1" dirty="0"/>
              <a:t>Наличие цели</a:t>
            </a:r>
            <a:r>
              <a:rPr lang="ru-RU" dirty="0"/>
              <a:t>, к которой можно прийти, только преодолев определённые </a:t>
            </a:r>
            <a:r>
              <a:rPr lang="ru-RU" dirty="0" smtClean="0"/>
              <a:t>препятствия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74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Интеллектуальный </a:t>
            </a:r>
            <a:r>
              <a:rPr lang="ru-RU" b="1" dirty="0" err="1"/>
              <a:t>квест</a:t>
            </a:r>
            <a:r>
              <a:rPr lang="ru-RU" b="1" dirty="0"/>
              <a:t> по теме «Металлы» (на примере серебра)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Ход </a:t>
            </a:r>
            <a:r>
              <a:rPr lang="ru-RU" dirty="0" err="1"/>
              <a:t>квеста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У команд на столах находятся маршрутные листы.</a:t>
            </a:r>
          </a:p>
          <a:p>
            <a:pPr lvl="0"/>
            <a:r>
              <a:rPr lang="ru-RU" dirty="0"/>
              <a:t>Каждую команду инструктирует учитель, он же следит за временем</a:t>
            </a:r>
          </a:p>
          <a:p>
            <a:pPr lvl="0"/>
            <a:r>
              <a:rPr lang="ru-RU" dirty="0"/>
              <a:t>Выполнять задания следует быстро и правильно; после формулирования ответа, команда получает подсказки.</a:t>
            </a:r>
          </a:p>
          <a:p>
            <a:pPr lvl="0"/>
            <a:r>
              <a:rPr lang="ru-RU" dirty="0"/>
              <a:t>Пройдя все точки, команда приступает к выполнению лабораторной работы, на основе открытых знаний.</a:t>
            </a:r>
          </a:p>
          <a:p>
            <a:pPr lvl="0"/>
            <a:r>
              <a:rPr lang="ru-RU" dirty="0"/>
              <a:t>Рефлексия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42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каждый ключ, подошедший к подсказке – 1 балл;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правильно составленную интеллект – карту – 3 балла (по 0,5 балла за каждую правильно определенную область);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правильно написанные продукты качественной реакции – 2 балла.</a:t>
            </a:r>
          </a:p>
          <a:p>
            <a:pPr marL="0" indent="0" algn="ctr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55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Сценарий </a:t>
            </a:r>
            <a:r>
              <a:rPr lang="ru-RU" dirty="0" err="1" smtClean="0"/>
              <a:t>квеста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ru-RU" b="1" dirty="0"/>
              <a:t>Точка №  1</a:t>
            </a:r>
            <a:endParaRPr lang="ru-RU" dirty="0"/>
          </a:p>
          <a:p>
            <a:r>
              <a:rPr lang="ru-RU" dirty="0"/>
              <a:t>Компания по добычи этого металла, находящаяся в нашем крае (географические координаты:  58°07′54.66″ с. ш. | 93°29′59.17″ в. д.), входит в пятерку мировых лидеров. Разрабатываемое месторождение «</a:t>
            </a:r>
            <a:r>
              <a:rPr lang="ru-RU" dirty="0" err="1"/>
              <a:t>Горевское</a:t>
            </a:r>
            <a:r>
              <a:rPr lang="ru-RU" dirty="0"/>
              <a:t>» является уникальным по запасу и качеству руд. Месторождение разрабатывается в сложных </a:t>
            </a:r>
            <a:r>
              <a:rPr lang="ru-RU" dirty="0" err="1"/>
              <a:t>горно</a:t>
            </a:r>
            <a:r>
              <a:rPr lang="ru-RU" dirty="0"/>
              <a:t> – технических условиях – часть рудных тел располагается под руслом реки и их разработка ведется под защитой дамбы. Вблизи какой реки находится данное месторождение? Используй карту Красноярского края и координаты месторождение.</a:t>
            </a:r>
          </a:p>
          <a:p>
            <a:r>
              <a:rPr lang="ru-RU" dirty="0"/>
              <a:t>Соотнесите ваш ответ с названием конвертов с подсказками, заберите подсказки.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61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89462" cy="625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81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ru-RU" b="1" dirty="0"/>
              <a:t>Точка № 2 </a:t>
            </a:r>
            <a:endParaRPr lang="ru-RU" dirty="0"/>
          </a:p>
          <a:p>
            <a:r>
              <a:rPr lang="ru-RU" dirty="0"/>
              <a:t>В эпоху Ренессанса прототип этой реакции использовали для изготовления важного предмета быта. Проведите реакцию и предположите, что изготавливали с помощью данного взаимодействия.</a:t>
            </a:r>
          </a:p>
          <a:p>
            <a:r>
              <a:rPr lang="ru-RU" dirty="0"/>
              <a:t>Ход опыта:</a:t>
            </a:r>
          </a:p>
          <a:p>
            <a:r>
              <a:rPr lang="ru-RU" dirty="0"/>
              <a:t>Налейте в пробирку 1-2 мл реактива </a:t>
            </a:r>
            <a:r>
              <a:rPr lang="ru-RU" dirty="0" err="1"/>
              <a:t>Толленса</a:t>
            </a:r>
            <a:r>
              <a:rPr lang="ru-RU" dirty="0"/>
              <a:t> и 1-2 мл глюкозы, нагрейте получившуюся смесь в течение 1 мин. Через 1 мин  слейте содержимое пробирки в пустой стакан. Оцените визуальный эффект реакции, искомый металл осел на стенки пробирки. Сделайте вывод</a:t>
            </a:r>
          </a:p>
          <a:p>
            <a:r>
              <a:rPr lang="ru-RU" dirty="0"/>
              <a:t>Соотнесите ваш ответ с названием конвертов с подсказками, заберите подсказки.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01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4791"/>
            <a:ext cx="59531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178" y="2556349"/>
            <a:ext cx="4919357" cy="368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C:\Users\пользователь\AppData\Local\Packages\Microsoft.Windows.Photos_8wekyb3d8bbwe\TempState\ShareServiceTempFolder\il_1588xN.301190389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6" y="3212976"/>
            <a:ext cx="338127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20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/>
              <a:t>Точка № 3</a:t>
            </a:r>
            <a:endParaRPr lang="ru-RU" dirty="0"/>
          </a:p>
          <a:p>
            <a:r>
              <a:rPr lang="ru-RU" dirty="0"/>
              <a:t>Направляйтесь к лабораторному столу. Найдите пробирку с солью того  металла, который добывают на месторождении «</a:t>
            </a:r>
            <a:r>
              <a:rPr lang="ru-RU" dirty="0" err="1"/>
              <a:t>Горевское</a:t>
            </a:r>
            <a:r>
              <a:rPr lang="ru-RU" dirty="0"/>
              <a:t>». К этой соли добавьте 1 – 2 мл соляной кислоты. Если ваши предыдущие шаги были верными, то раствор в пробирке помутнеет, выпадет белый осадок. </a:t>
            </a:r>
          </a:p>
          <a:p>
            <a:r>
              <a:rPr lang="ru-RU" b="1" dirty="0"/>
              <a:t>Какой металл был зашифрован?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4790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491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Выбор форм работы на занятиях дополнительного образования естественно – научной направленности</vt:lpstr>
      <vt:lpstr>Интеллектуальный квест</vt:lpstr>
      <vt:lpstr> Интеллектуальный квест по теме «Металлы» (на примере серебра)</vt:lpstr>
      <vt:lpstr>Критерии оценки работы</vt:lpstr>
      <vt:lpstr>Сценарий квеста</vt:lpstr>
      <vt:lpstr>Презентация PowerPoint</vt:lpstr>
      <vt:lpstr>Презентация PowerPoint</vt:lpstr>
      <vt:lpstr>Презентация PowerPoint</vt:lpstr>
      <vt:lpstr>Презентация PowerPoint</vt:lpstr>
      <vt:lpstr>Качественная реакция на ион серебра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Ag2S+ NaHCO3 + Al = NaНS + Na2CO3 + Al(OH)3 + 2Ag + CO2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форм работы на занятиях дополнительного образования естественно – научной направленности</dc:title>
  <dc:creator>пользователь</dc:creator>
  <cp:lastModifiedBy>пользователь</cp:lastModifiedBy>
  <cp:revision>4</cp:revision>
  <dcterms:created xsi:type="dcterms:W3CDTF">2024-10-29T04:27:46Z</dcterms:created>
  <dcterms:modified xsi:type="dcterms:W3CDTF">2024-10-29T05:01:41Z</dcterms:modified>
</cp:coreProperties>
</file>